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y Grotesk Key" panose="020B0604020202020204" charset="0"/>
      <p:regular r:id="rId16"/>
    </p:embeddedFont>
    <p:embeddedFont>
      <p:font typeface="Cy Grotesk Key Bold" panose="020B0604020202020204" charset="0"/>
      <p:regular r:id="rId17"/>
    </p:embeddedFont>
    <p:embeddedFont>
      <p:font typeface="Cy Grotesk Wide" panose="020B0604020202020204" charset="0"/>
      <p:regular r:id="rId18"/>
    </p:embeddedFont>
    <p:embeddedFont>
      <p:font typeface="Cy Grotesk Wide Bold" panose="020B0604020202020204" charset="0"/>
      <p:regular r:id="rId19"/>
    </p:embeddedFont>
    <p:embeddedFont>
      <p:font typeface="DM Sans"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5" d="100"/>
          <a:sy n="35" d="100"/>
        </p:scale>
        <p:origin x="66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7.png"/><Relationship Id="rId5" Type="http://schemas.openxmlformats.org/officeDocument/2006/relationships/image" Target="../media/image6.png"/><Relationship Id="rId10" Type="http://schemas.openxmlformats.org/officeDocument/2006/relationships/image" Target="../media/image36.svg"/><Relationship Id="rId4" Type="http://schemas.openxmlformats.org/officeDocument/2006/relationships/image" Target="../media/image32.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2.svg"/><Relationship Id="rId7" Type="http://schemas.openxmlformats.org/officeDocument/2006/relationships/image" Target="../media/image8.pn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2.svg"/><Relationship Id="rId5" Type="http://schemas.openxmlformats.org/officeDocument/2006/relationships/image" Target="../media/image7.svg"/><Relationship Id="rId10"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7.svg"/><Relationship Id="rId4" Type="http://schemas.openxmlformats.org/officeDocument/2006/relationships/image" Target="../media/image12.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7.svg"/><Relationship Id="rId4" Type="http://schemas.openxmlformats.org/officeDocument/2006/relationships/image" Target="../media/image16.jpe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229573" y="904422"/>
            <a:ext cx="10079773" cy="10079773"/>
          </a:xfrm>
          <a:custGeom>
            <a:avLst/>
            <a:gdLst/>
            <a:ahLst/>
            <a:cxnLst/>
            <a:rect l="l" t="t" r="r" b="b"/>
            <a:pathLst>
              <a:path w="10079773" h="10079773">
                <a:moveTo>
                  <a:pt x="0" y="0"/>
                </a:moveTo>
                <a:lnTo>
                  <a:pt x="10079773" y="0"/>
                </a:lnTo>
                <a:lnTo>
                  <a:pt x="10079773" y="10079774"/>
                </a:lnTo>
                <a:lnTo>
                  <a:pt x="0" y="10079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70275">
            <a:off x="13705783" y="4617521"/>
            <a:ext cx="4886189" cy="6647877"/>
          </a:xfrm>
          <a:custGeom>
            <a:avLst/>
            <a:gdLst/>
            <a:ahLst/>
            <a:cxnLst/>
            <a:rect l="l" t="t" r="r" b="b"/>
            <a:pathLst>
              <a:path w="4886189" h="6647877">
                <a:moveTo>
                  <a:pt x="0" y="0"/>
                </a:moveTo>
                <a:lnTo>
                  <a:pt x="4886189" y="0"/>
                </a:lnTo>
                <a:lnTo>
                  <a:pt x="4886189" y="6647877"/>
                </a:lnTo>
                <a:lnTo>
                  <a:pt x="0" y="6647877"/>
                </a:lnTo>
                <a:lnTo>
                  <a:pt x="0" y="0"/>
                </a:lnTo>
                <a:close/>
              </a:path>
            </a:pathLst>
          </a:custGeom>
          <a:blipFill>
            <a:blip r:embed="rId4"/>
            <a:stretch>
              <a:fillRect/>
            </a:stretch>
          </a:blipFill>
        </p:spPr>
      </p:sp>
      <p:sp>
        <p:nvSpPr>
          <p:cNvPr id="4" name="Freeform 4"/>
          <p:cNvSpPr/>
          <p:nvPr/>
        </p:nvSpPr>
        <p:spPr>
          <a:xfrm>
            <a:off x="-2948221" y="4650635"/>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23976">
            <a:off x="1777937" y="-795671"/>
            <a:ext cx="3710981" cy="3400187"/>
          </a:xfrm>
          <a:custGeom>
            <a:avLst/>
            <a:gdLst/>
            <a:ahLst/>
            <a:cxnLst/>
            <a:rect l="l" t="t" r="r" b="b"/>
            <a:pathLst>
              <a:path w="3710981" h="3400187">
                <a:moveTo>
                  <a:pt x="0" y="0"/>
                </a:moveTo>
                <a:lnTo>
                  <a:pt x="3710981" y="0"/>
                </a:lnTo>
                <a:lnTo>
                  <a:pt x="3710981" y="3400187"/>
                </a:lnTo>
                <a:lnTo>
                  <a:pt x="0" y="3400187"/>
                </a:lnTo>
                <a:lnTo>
                  <a:pt x="0" y="0"/>
                </a:lnTo>
                <a:close/>
              </a:path>
            </a:pathLst>
          </a:custGeom>
          <a:blipFill>
            <a:blip r:embed="rId5"/>
            <a:stretch>
              <a:fillRect/>
            </a:stretch>
          </a:blipFill>
        </p:spPr>
      </p:sp>
      <p:sp>
        <p:nvSpPr>
          <p:cNvPr id="6" name="Freeform 6"/>
          <p:cNvSpPr/>
          <p:nvPr/>
        </p:nvSpPr>
        <p:spPr>
          <a:xfrm>
            <a:off x="-632103" y="6456835"/>
            <a:ext cx="2635701" cy="2632407"/>
          </a:xfrm>
          <a:custGeom>
            <a:avLst/>
            <a:gdLst/>
            <a:ahLst/>
            <a:cxnLst/>
            <a:rect l="l" t="t" r="r" b="b"/>
            <a:pathLst>
              <a:path w="2635701" h="2632407">
                <a:moveTo>
                  <a:pt x="0" y="0"/>
                </a:moveTo>
                <a:lnTo>
                  <a:pt x="2635701" y="0"/>
                </a:lnTo>
                <a:lnTo>
                  <a:pt x="2635701" y="2632406"/>
                </a:lnTo>
                <a:lnTo>
                  <a:pt x="0" y="2632406"/>
                </a:lnTo>
                <a:lnTo>
                  <a:pt x="0" y="0"/>
                </a:lnTo>
                <a:close/>
              </a:path>
            </a:pathLst>
          </a:custGeom>
          <a:blipFill>
            <a:blip r:embed="rId6"/>
            <a:stretch>
              <a:fillRect/>
            </a:stretch>
          </a:blipFill>
        </p:spPr>
      </p:sp>
      <p:grpSp>
        <p:nvGrpSpPr>
          <p:cNvPr id="7" name="Group 7"/>
          <p:cNvGrpSpPr/>
          <p:nvPr/>
        </p:nvGrpSpPr>
        <p:grpSpPr>
          <a:xfrm>
            <a:off x="2794833" y="4100770"/>
            <a:ext cx="12698334" cy="2553958"/>
            <a:chOff x="0" y="-9525"/>
            <a:chExt cx="16931112" cy="3405277"/>
          </a:xfrm>
        </p:grpSpPr>
        <p:sp>
          <p:nvSpPr>
            <p:cNvPr id="8" name="TextBox 8"/>
            <p:cNvSpPr txBox="1"/>
            <p:nvPr/>
          </p:nvSpPr>
          <p:spPr>
            <a:xfrm>
              <a:off x="0" y="-9525"/>
              <a:ext cx="16931112" cy="2068943"/>
            </a:xfrm>
            <a:prstGeom prst="rect">
              <a:avLst/>
            </a:prstGeom>
          </p:spPr>
          <p:txBody>
            <a:bodyPr lIns="0" tIns="0" rIns="0" bIns="0" rtlCol="0" anchor="t">
              <a:spAutoFit/>
            </a:bodyPr>
            <a:lstStyle/>
            <a:p>
              <a:pPr algn="ctr">
                <a:lnSpc>
                  <a:spcPts val="13199"/>
                </a:lnSpc>
              </a:pPr>
              <a:r>
                <a:rPr lang="en-US" sz="10999" dirty="0">
                  <a:solidFill>
                    <a:srgbClr val="FFFFFF"/>
                  </a:solidFill>
                  <a:latin typeface="Cy Grotesk Wide"/>
                </a:rPr>
                <a:t>FINSPIRE</a:t>
              </a:r>
            </a:p>
          </p:txBody>
        </p:sp>
        <p:sp>
          <p:nvSpPr>
            <p:cNvPr id="9" name="TextBox 9"/>
            <p:cNvSpPr txBox="1"/>
            <p:nvPr/>
          </p:nvSpPr>
          <p:spPr>
            <a:xfrm>
              <a:off x="0" y="2568558"/>
              <a:ext cx="16931112" cy="827194"/>
            </a:xfrm>
            <a:prstGeom prst="rect">
              <a:avLst/>
            </a:prstGeom>
          </p:spPr>
          <p:txBody>
            <a:bodyPr lIns="0" tIns="0" rIns="0" bIns="0" rtlCol="0" anchor="t">
              <a:spAutoFit/>
            </a:bodyPr>
            <a:lstStyle/>
            <a:p>
              <a:pPr algn="ctr">
                <a:lnSpc>
                  <a:spcPts val="5179"/>
                </a:lnSpc>
              </a:pPr>
              <a:r>
                <a:rPr lang="en-US" sz="3699">
                  <a:solidFill>
                    <a:srgbClr val="FFFFFF"/>
                  </a:solidFill>
                  <a:latin typeface="Cy Grotesk Key"/>
                </a:rPr>
                <a:t>ROOKIETECHIES</a:t>
              </a:r>
            </a:p>
          </p:txBody>
        </p:sp>
      </p:grpSp>
      <p:sp>
        <p:nvSpPr>
          <p:cNvPr id="10" name="Freeform 10"/>
          <p:cNvSpPr/>
          <p:nvPr/>
        </p:nvSpPr>
        <p:spPr>
          <a:xfrm>
            <a:off x="8387767" y="1530055"/>
            <a:ext cx="1512467" cy="777030"/>
          </a:xfrm>
          <a:custGeom>
            <a:avLst/>
            <a:gdLst/>
            <a:ahLst/>
            <a:cxnLst/>
            <a:rect l="l" t="t" r="r" b="b"/>
            <a:pathLst>
              <a:path w="1512467" h="777030">
                <a:moveTo>
                  <a:pt x="0" y="0"/>
                </a:moveTo>
                <a:lnTo>
                  <a:pt x="1512466" y="0"/>
                </a:lnTo>
                <a:lnTo>
                  <a:pt x="1512466" y="777029"/>
                </a:lnTo>
                <a:lnTo>
                  <a:pt x="0" y="777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78919" y="3905711"/>
            <a:ext cx="3523234" cy="1500320"/>
            <a:chOff x="0" y="0"/>
            <a:chExt cx="812800" cy="346119"/>
          </a:xfrm>
        </p:grpSpPr>
        <p:sp>
          <p:nvSpPr>
            <p:cNvPr id="3" name="Freeform 3"/>
            <p:cNvSpPr/>
            <p:nvPr/>
          </p:nvSpPr>
          <p:spPr>
            <a:xfrm>
              <a:off x="0" y="0"/>
              <a:ext cx="812800" cy="346119"/>
            </a:xfrm>
            <a:custGeom>
              <a:avLst/>
              <a:gdLst/>
              <a:ahLst/>
              <a:cxnLst/>
              <a:rect l="l" t="t" r="r" b="b"/>
              <a:pathLst>
                <a:path w="812800" h="346119">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B843B1"/>
            </a:solidFill>
          </p:spPr>
        </p:sp>
        <p:sp>
          <p:nvSpPr>
            <p:cNvPr id="4" name="TextBox 4"/>
            <p:cNvSpPr txBox="1"/>
            <p:nvPr/>
          </p:nvSpPr>
          <p:spPr>
            <a:xfrm>
              <a:off x="0" y="-57150"/>
              <a:ext cx="812800" cy="403269"/>
            </a:xfrm>
            <a:prstGeom prst="rect">
              <a:avLst/>
            </a:prstGeom>
          </p:spPr>
          <p:txBody>
            <a:bodyPr lIns="50800" tIns="50800" rIns="50800" bIns="50800" rtlCol="0" anchor="ctr"/>
            <a:lstStyle/>
            <a:p>
              <a:pPr algn="ctr">
                <a:lnSpc>
                  <a:spcPts val="3499"/>
                </a:lnSpc>
              </a:pPr>
              <a:r>
                <a:rPr lang="en-US" sz="2499">
                  <a:solidFill>
                    <a:srgbClr val="FFFFFF"/>
                  </a:solidFill>
                  <a:latin typeface="Cy Grotesk Wide"/>
                </a:rPr>
                <a:t>LOGIN/SIGN UP</a:t>
              </a:r>
            </a:p>
          </p:txBody>
        </p:sp>
      </p:grpSp>
      <p:grpSp>
        <p:nvGrpSpPr>
          <p:cNvPr id="5" name="Group 5"/>
          <p:cNvGrpSpPr/>
          <p:nvPr/>
        </p:nvGrpSpPr>
        <p:grpSpPr>
          <a:xfrm>
            <a:off x="5455278" y="4110710"/>
            <a:ext cx="1742542" cy="1090322"/>
            <a:chOff x="0" y="0"/>
            <a:chExt cx="851072" cy="532522"/>
          </a:xfrm>
        </p:grpSpPr>
        <p:sp>
          <p:nvSpPr>
            <p:cNvPr id="6" name="Freeform 6"/>
            <p:cNvSpPr/>
            <p:nvPr/>
          </p:nvSpPr>
          <p:spPr>
            <a:xfrm>
              <a:off x="0" y="0"/>
              <a:ext cx="851072" cy="532522"/>
            </a:xfrm>
            <a:custGeom>
              <a:avLst/>
              <a:gdLst/>
              <a:ahLst/>
              <a:cxnLst/>
              <a:rect l="l" t="t" r="r" b="b"/>
              <a:pathLst>
                <a:path w="851072" h="532522">
                  <a:moveTo>
                    <a:pt x="0" y="0"/>
                  </a:moveTo>
                  <a:lnTo>
                    <a:pt x="851072" y="0"/>
                  </a:lnTo>
                  <a:lnTo>
                    <a:pt x="851072" y="532522"/>
                  </a:lnTo>
                  <a:lnTo>
                    <a:pt x="0" y="532522"/>
                  </a:lnTo>
                  <a:close/>
                </a:path>
              </a:pathLst>
            </a:custGeom>
            <a:solidFill>
              <a:srgbClr val="EC94EA"/>
            </a:solidFill>
          </p:spPr>
        </p:sp>
        <p:sp>
          <p:nvSpPr>
            <p:cNvPr id="7" name="TextBox 7"/>
            <p:cNvSpPr txBox="1"/>
            <p:nvPr/>
          </p:nvSpPr>
          <p:spPr>
            <a:xfrm>
              <a:off x="0" y="-28575"/>
              <a:ext cx="851072" cy="56109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How To invest</a:t>
              </a:r>
            </a:p>
          </p:txBody>
        </p:sp>
      </p:grpSp>
      <p:grpSp>
        <p:nvGrpSpPr>
          <p:cNvPr id="8" name="Group 8"/>
          <p:cNvGrpSpPr/>
          <p:nvPr/>
        </p:nvGrpSpPr>
        <p:grpSpPr>
          <a:xfrm>
            <a:off x="9179989" y="2037512"/>
            <a:ext cx="1935282" cy="1090322"/>
            <a:chOff x="0" y="0"/>
            <a:chExt cx="945208" cy="532522"/>
          </a:xfrm>
        </p:grpSpPr>
        <p:sp>
          <p:nvSpPr>
            <p:cNvPr id="9" name="Freeform 9"/>
            <p:cNvSpPr/>
            <p:nvPr/>
          </p:nvSpPr>
          <p:spPr>
            <a:xfrm>
              <a:off x="0" y="0"/>
              <a:ext cx="945208" cy="532522"/>
            </a:xfrm>
            <a:custGeom>
              <a:avLst/>
              <a:gdLst/>
              <a:ahLst/>
              <a:cxnLst/>
              <a:rect l="l" t="t" r="r" b="b"/>
              <a:pathLst>
                <a:path w="945208" h="532522">
                  <a:moveTo>
                    <a:pt x="0" y="0"/>
                  </a:moveTo>
                  <a:lnTo>
                    <a:pt x="945208" y="0"/>
                  </a:lnTo>
                  <a:lnTo>
                    <a:pt x="945208" y="532522"/>
                  </a:lnTo>
                  <a:lnTo>
                    <a:pt x="0" y="532522"/>
                  </a:lnTo>
                  <a:close/>
                </a:path>
              </a:pathLst>
            </a:custGeom>
            <a:solidFill>
              <a:srgbClr val="EC94EA"/>
            </a:solidFill>
          </p:spPr>
        </p:sp>
        <p:sp>
          <p:nvSpPr>
            <p:cNvPr id="10" name="TextBox 10"/>
            <p:cNvSpPr txBox="1"/>
            <p:nvPr/>
          </p:nvSpPr>
          <p:spPr>
            <a:xfrm>
              <a:off x="0" y="-28575"/>
              <a:ext cx="945208" cy="56109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Portfolio Optimization</a:t>
              </a:r>
            </a:p>
          </p:txBody>
        </p:sp>
      </p:grpSp>
      <p:grpSp>
        <p:nvGrpSpPr>
          <p:cNvPr id="11" name="Group 11"/>
          <p:cNvGrpSpPr/>
          <p:nvPr/>
        </p:nvGrpSpPr>
        <p:grpSpPr>
          <a:xfrm>
            <a:off x="9163930" y="6808842"/>
            <a:ext cx="1985329" cy="1090322"/>
            <a:chOff x="0" y="0"/>
            <a:chExt cx="969651" cy="532522"/>
          </a:xfrm>
        </p:grpSpPr>
        <p:sp>
          <p:nvSpPr>
            <p:cNvPr id="12" name="Freeform 12"/>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EC94EA"/>
            </a:solidFill>
          </p:spPr>
        </p:sp>
        <p:sp>
          <p:nvSpPr>
            <p:cNvPr id="13" name="TextBox 13"/>
            <p:cNvSpPr txBox="1"/>
            <p:nvPr/>
          </p:nvSpPr>
          <p:spPr>
            <a:xfrm>
              <a:off x="0" y="-28575"/>
              <a:ext cx="969651" cy="56109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Chat Bot</a:t>
              </a:r>
            </a:p>
          </p:txBody>
        </p:sp>
      </p:grpSp>
      <p:sp>
        <p:nvSpPr>
          <p:cNvPr id="14" name="AutoShape 14"/>
          <p:cNvSpPr/>
          <p:nvPr/>
        </p:nvSpPr>
        <p:spPr>
          <a:xfrm flipH="1">
            <a:off x="7197819" y="4655870"/>
            <a:ext cx="1181100" cy="0"/>
          </a:xfrm>
          <a:prstGeom prst="line">
            <a:avLst/>
          </a:prstGeom>
          <a:ln w="28575" cap="rnd">
            <a:solidFill>
              <a:srgbClr val="FFFFFF"/>
            </a:solidFill>
            <a:prstDash val="solid"/>
            <a:headEnd type="none" w="sm" len="sm"/>
            <a:tailEnd type="triangle" w="lg" len="med"/>
          </a:ln>
        </p:spPr>
      </p:sp>
      <p:sp>
        <p:nvSpPr>
          <p:cNvPr id="15" name="AutoShape 15"/>
          <p:cNvSpPr/>
          <p:nvPr/>
        </p:nvSpPr>
        <p:spPr>
          <a:xfrm flipV="1">
            <a:off x="10140536" y="3127834"/>
            <a:ext cx="7094" cy="777877"/>
          </a:xfrm>
          <a:prstGeom prst="line">
            <a:avLst/>
          </a:prstGeom>
          <a:ln w="28575" cap="rnd">
            <a:solidFill>
              <a:srgbClr val="FFFFFF"/>
            </a:solidFill>
            <a:prstDash val="solid"/>
            <a:headEnd type="none" w="sm" len="sm"/>
            <a:tailEnd type="triangle" w="lg" len="med"/>
          </a:ln>
        </p:spPr>
      </p:sp>
      <p:sp>
        <p:nvSpPr>
          <p:cNvPr id="16" name="AutoShape 16"/>
          <p:cNvSpPr/>
          <p:nvPr/>
        </p:nvSpPr>
        <p:spPr>
          <a:xfrm>
            <a:off x="10140536" y="5406030"/>
            <a:ext cx="16058" cy="1402812"/>
          </a:xfrm>
          <a:prstGeom prst="line">
            <a:avLst/>
          </a:prstGeom>
          <a:ln w="28575" cap="rnd">
            <a:solidFill>
              <a:srgbClr val="FFFFFF"/>
            </a:solidFill>
            <a:prstDash val="solid"/>
            <a:headEnd type="none" w="sm" len="sm"/>
            <a:tailEnd type="triangle" w="lg" len="med"/>
          </a:ln>
        </p:spPr>
      </p:sp>
      <p:grpSp>
        <p:nvGrpSpPr>
          <p:cNvPr id="17" name="Group 17"/>
          <p:cNvGrpSpPr/>
          <p:nvPr/>
        </p:nvGrpSpPr>
        <p:grpSpPr>
          <a:xfrm>
            <a:off x="12370982" y="1142027"/>
            <a:ext cx="2272258" cy="895485"/>
            <a:chOff x="0" y="0"/>
            <a:chExt cx="1109790" cy="437362"/>
          </a:xfrm>
        </p:grpSpPr>
        <p:sp>
          <p:nvSpPr>
            <p:cNvPr id="18" name="Freeform 18"/>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19" name="TextBox 19"/>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Graphical Representation</a:t>
              </a:r>
            </a:p>
          </p:txBody>
        </p:sp>
      </p:grpSp>
      <p:sp>
        <p:nvSpPr>
          <p:cNvPr id="20" name="AutoShape 20"/>
          <p:cNvSpPr/>
          <p:nvPr/>
        </p:nvSpPr>
        <p:spPr>
          <a:xfrm flipV="1">
            <a:off x="11115271" y="1589769"/>
            <a:ext cx="1255711" cy="992903"/>
          </a:xfrm>
          <a:prstGeom prst="line">
            <a:avLst/>
          </a:prstGeom>
          <a:ln w="28575" cap="rnd">
            <a:solidFill>
              <a:srgbClr val="FFFFFF"/>
            </a:solidFill>
            <a:prstDash val="solid"/>
            <a:headEnd type="none" w="sm" len="sm"/>
            <a:tailEnd type="triangle" w="lg" len="med"/>
          </a:ln>
        </p:spPr>
      </p:sp>
      <p:grpSp>
        <p:nvGrpSpPr>
          <p:cNvPr id="21" name="Group 21"/>
          <p:cNvGrpSpPr/>
          <p:nvPr/>
        </p:nvGrpSpPr>
        <p:grpSpPr>
          <a:xfrm>
            <a:off x="12370982" y="3056882"/>
            <a:ext cx="2272258" cy="895485"/>
            <a:chOff x="0" y="0"/>
            <a:chExt cx="1109790" cy="437362"/>
          </a:xfrm>
        </p:grpSpPr>
        <p:sp>
          <p:nvSpPr>
            <p:cNvPr id="22" name="Freeform 2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23" name="TextBox 23"/>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Risk Assesment</a:t>
              </a:r>
            </a:p>
          </p:txBody>
        </p:sp>
      </p:grpSp>
      <p:sp>
        <p:nvSpPr>
          <p:cNvPr id="24" name="AutoShape 24"/>
          <p:cNvSpPr/>
          <p:nvPr/>
        </p:nvSpPr>
        <p:spPr>
          <a:xfrm>
            <a:off x="11115271" y="2582673"/>
            <a:ext cx="1255711" cy="921951"/>
          </a:xfrm>
          <a:prstGeom prst="line">
            <a:avLst/>
          </a:prstGeom>
          <a:ln w="28575" cap="rnd">
            <a:solidFill>
              <a:srgbClr val="FFFFFF"/>
            </a:solidFill>
            <a:prstDash val="solid"/>
            <a:headEnd type="none" w="sm" len="sm"/>
            <a:tailEnd type="triangle" w="lg" len="med"/>
          </a:ln>
        </p:spPr>
      </p:sp>
      <p:sp>
        <p:nvSpPr>
          <p:cNvPr id="25" name="Freeform 25"/>
          <p:cNvSpPr/>
          <p:nvPr/>
        </p:nvSpPr>
        <p:spPr>
          <a:xfrm>
            <a:off x="-2039324" y="5615630"/>
            <a:ext cx="7975454" cy="7975454"/>
          </a:xfrm>
          <a:custGeom>
            <a:avLst/>
            <a:gdLst/>
            <a:ahLst/>
            <a:cxnLst/>
            <a:rect l="l" t="t" r="r" b="b"/>
            <a:pathLst>
              <a:path w="7975454" h="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6"/>
          <p:cNvGrpSpPr/>
          <p:nvPr/>
        </p:nvGrpSpPr>
        <p:grpSpPr>
          <a:xfrm>
            <a:off x="5712171" y="6906261"/>
            <a:ext cx="2272258" cy="895485"/>
            <a:chOff x="0" y="0"/>
            <a:chExt cx="1109790" cy="437362"/>
          </a:xfrm>
        </p:grpSpPr>
        <p:sp>
          <p:nvSpPr>
            <p:cNvPr id="27" name="Freeform 27"/>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28" name="TextBox 28"/>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Personalized Recommendations</a:t>
              </a:r>
            </a:p>
          </p:txBody>
        </p:sp>
      </p:grpSp>
      <p:sp>
        <p:nvSpPr>
          <p:cNvPr id="29" name="AutoShape 29"/>
          <p:cNvSpPr/>
          <p:nvPr/>
        </p:nvSpPr>
        <p:spPr>
          <a:xfrm flipH="1">
            <a:off x="7984430" y="7354003"/>
            <a:ext cx="1179501" cy="0"/>
          </a:xfrm>
          <a:prstGeom prst="line">
            <a:avLst/>
          </a:prstGeom>
          <a:ln w="28575" cap="rnd">
            <a:solidFill>
              <a:srgbClr val="FFFFFF"/>
            </a:solidFill>
            <a:prstDash val="solid"/>
            <a:headEnd type="none" w="sm" len="sm"/>
            <a:tailEnd type="triangle" w="lg" len="med"/>
          </a:ln>
        </p:spPr>
      </p:sp>
      <p:grpSp>
        <p:nvGrpSpPr>
          <p:cNvPr id="30" name="Group 30"/>
          <p:cNvGrpSpPr/>
          <p:nvPr/>
        </p:nvGrpSpPr>
        <p:grpSpPr>
          <a:xfrm>
            <a:off x="6106661" y="8249488"/>
            <a:ext cx="2272258" cy="895485"/>
            <a:chOff x="0" y="0"/>
            <a:chExt cx="1109790" cy="437362"/>
          </a:xfrm>
        </p:grpSpPr>
        <p:sp>
          <p:nvSpPr>
            <p:cNvPr id="31" name="Freeform 31"/>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32" name="TextBox 32"/>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Scenario Analysis</a:t>
              </a:r>
            </a:p>
          </p:txBody>
        </p:sp>
      </p:grpSp>
      <p:sp>
        <p:nvSpPr>
          <p:cNvPr id="33" name="AutoShape 33"/>
          <p:cNvSpPr/>
          <p:nvPr/>
        </p:nvSpPr>
        <p:spPr>
          <a:xfrm flipH="1">
            <a:off x="8378919" y="7354003"/>
            <a:ext cx="785011" cy="1343227"/>
          </a:xfrm>
          <a:prstGeom prst="line">
            <a:avLst/>
          </a:prstGeom>
          <a:ln w="28575" cap="rnd">
            <a:solidFill>
              <a:srgbClr val="FFFFFF"/>
            </a:solidFill>
            <a:prstDash val="solid"/>
            <a:headEnd type="none" w="sm" len="sm"/>
            <a:tailEnd type="triangle" w="lg" len="med"/>
          </a:ln>
        </p:spPr>
      </p:sp>
      <p:sp>
        <p:nvSpPr>
          <p:cNvPr id="34" name="TextBox 34"/>
          <p:cNvSpPr txBox="1"/>
          <p:nvPr/>
        </p:nvSpPr>
        <p:spPr>
          <a:xfrm>
            <a:off x="1028700" y="1760314"/>
            <a:ext cx="5863312" cy="1104900"/>
          </a:xfrm>
          <a:prstGeom prst="rect">
            <a:avLst/>
          </a:prstGeom>
        </p:spPr>
        <p:txBody>
          <a:bodyPr lIns="0" tIns="0" rIns="0" bIns="0" rtlCol="0" anchor="t">
            <a:spAutoFit/>
          </a:bodyPr>
          <a:lstStyle/>
          <a:p>
            <a:pPr marL="0" lvl="0" indent="0">
              <a:lnSpc>
                <a:spcPts val="9000"/>
              </a:lnSpc>
              <a:spcBef>
                <a:spcPct val="0"/>
              </a:spcBef>
            </a:pPr>
            <a:r>
              <a:rPr lang="en-US" sz="6000">
                <a:solidFill>
                  <a:srgbClr val="FFFFFF"/>
                </a:solidFill>
                <a:latin typeface="Cy Grotesk Wide"/>
              </a:rPr>
              <a:t>FLOWCHART</a:t>
            </a:r>
          </a:p>
        </p:txBody>
      </p:sp>
      <p:sp>
        <p:nvSpPr>
          <p:cNvPr id="35" name="Freeform 35"/>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6" name="Group 36"/>
          <p:cNvGrpSpPr/>
          <p:nvPr/>
        </p:nvGrpSpPr>
        <p:grpSpPr>
          <a:xfrm>
            <a:off x="11149259" y="8249488"/>
            <a:ext cx="2272258" cy="895485"/>
            <a:chOff x="0" y="0"/>
            <a:chExt cx="1109790" cy="437362"/>
          </a:xfrm>
        </p:grpSpPr>
        <p:sp>
          <p:nvSpPr>
            <p:cNvPr id="37" name="Freeform 37"/>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38" name="TextBox 38"/>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Financial Story Interpretation</a:t>
              </a:r>
            </a:p>
          </p:txBody>
        </p:sp>
      </p:grpSp>
      <p:sp>
        <p:nvSpPr>
          <p:cNvPr id="39" name="AutoShape 39"/>
          <p:cNvSpPr/>
          <p:nvPr/>
        </p:nvSpPr>
        <p:spPr>
          <a:xfrm>
            <a:off x="11149259" y="7354003"/>
            <a:ext cx="1136129" cy="895485"/>
          </a:xfrm>
          <a:prstGeom prst="line">
            <a:avLst/>
          </a:prstGeom>
          <a:ln w="28575" cap="rnd">
            <a:solidFill>
              <a:srgbClr val="FFFFFF"/>
            </a:solidFill>
            <a:prstDash val="solid"/>
            <a:headEnd type="none" w="sm" len="sm"/>
            <a:tailEnd type="triangle" w="lg" len="med"/>
          </a:ln>
        </p:spPr>
      </p:sp>
      <p:grpSp>
        <p:nvGrpSpPr>
          <p:cNvPr id="40" name="Group 40"/>
          <p:cNvGrpSpPr/>
          <p:nvPr/>
        </p:nvGrpSpPr>
        <p:grpSpPr>
          <a:xfrm>
            <a:off x="2654902" y="5488377"/>
            <a:ext cx="2272258" cy="895485"/>
            <a:chOff x="0" y="0"/>
            <a:chExt cx="1109790" cy="437362"/>
          </a:xfrm>
        </p:grpSpPr>
        <p:sp>
          <p:nvSpPr>
            <p:cNvPr id="41" name="Freeform 41"/>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p:spPr>
        </p:sp>
        <p:sp>
          <p:nvSpPr>
            <p:cNvPr id="42" name="TextBox 42"/>
            <p:cNvSpPr txBox="1"/>
            <p:nvPr/>
          </p:nvSpPr>
          <p:spPr>
            <a:xfrm>
              <a:off x="0" y="-28575"/>
              <a:ext cx="1109790" cy="465937"/>
            </a:xfrm>
            <a:prstGeom prst="rect">
              <a:avLst/>
            </a:prstGeom>
          </p:spPr>
          <p:txBody>
            <a:bodyPr lIns="50800" tIns="50800" rIns="50800" bIns="50800" rtlCol="0" anchor="ctr"/>
            <a:lstStyle/>
            <a:p>
              <a:pPr algn="ctr">
                <a:lnSpc>
                  <a:spcPts val="2100"/>
                </a:lnSpc>
              </a:pPr>
              <a:r>
                <a:rPr lang="en-US" sz="1500">
                  <a:solidFill>
                    <a:srgbClr val="000000"/>
                  </a:solidFill>
                  <a:latin typeface="Cy Grotesk Wide"/>
                </a:rPr>
                <a:t>Document Learning</a:t>
              </a:r>
            </a:p>
          </p:txBody>
        </p:sp>
      </p:grpSp>
      <p:sp>
        <p:nvSpPr>
          <p:cNvPr id="43" name="AutoShape 43"/>
          <p:cNvSpPr/>
          <p:nvPr/>
        </p:nvSpPr>
        <p:spPr>
          <a:xfrm flipH="1">
            <a:off x="4927160" y="5201031"/>
            <a:ext cx="1399388" cy="735088"/>
          </a:xfrm>
          <a:prstGeom prst="line">
            <a:avLst/>
          </a:prstGeom>
          <a:ln w="28575" cap="rnd">
            <a:solidFill>
              <a:srgbClr val="FFFFFF"/>
            </a:solidFill>
            <a:prstDash val="solid"/>
            <a:headEnd type="none" w="sm" len="sm"/>
            <a:tailEnd type="triangle" w="lg" len="med"/>
          </a:ln>
        </p:spPr>
      </p:sp>
      <p:sp>
        <p:nvSpPr>
          <p:cNvPr id="44" name="Freeform 44"/>
          <p:cNvSpPr/>
          <p:nvPr/>
        </p:nvSpPr>
        <p:spPr>
          <a:xfrm rot="630178">
            <a:off x="519501" y="8422270"/>
            <a:ext cx="3766529" cy="1445406"/>
          </a:xfrm>
          <a:custGeom>
            <a:avLst/>
            <a:gdLst/>
            <a:ahLst/>
            <a:cxnLst/>
            <a:rect l="l" t="t" r="r" b="b"/>
            <a:pathLst>
              <a:path w="3766529" h="1445406">
                <a:moveTo>
                  <a:pt x="0" y="0"/>
                </a:moveTo>
                <a:lnTo>
                  <a:pt x="3766529" y="0"/>
                </a:lnTo>
                <a:lnTo>
                  <a:pt x="3766529" y="1445406"/>
                </a:lnTo>
                <a:lnTo>
                  <a:pt x="0" y="1445406"/>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228009" y="2486306"/>
            <a:ext cx="4975209" cy="6444650"/>
            <a:chOff x="0" y="0"/>
            <a:chExt cx="1153301" cy="1493932"/>
          </a:xfrm>
        </p:grpSpPr>
        <p:sp>
          <p:nvSpPr>
            <p:cNvPr id="4" name="Freeform 4"/>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sp>
        <p:nvSpPr>
          <p:cNvPr id="5" name="Freeform 5"/>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084782" y="2486306"/>
            <a:ext cx="4975209" cy="6444650"/>
            <a:chOff x="0" y="0"/>
            <a:chExt cx="1153301" cy="1493932"/>
          </a:xfrm>
        </p:grpSpPr>
        <p:sp>
          <p:nvSpPr>
            <p:cNvPr id="7" name="Freeform 7"/>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8" name="Group 8"/>
          <p:cNvGrpSpPr>
            <a:grpSpLocks noChangeAspect="1"/>
          </p:cNvGrpSpPr>
          <p:nvPr/>
        </p:nvGrpSpPr>
        <p:grpSpPr>
          <a:xfrm>
            <a:off x="3647389" y="2959108"/>
            <a:ext cx="4136449" cy="2481869"/>
            <a:chOff x="0" y="0"/>
            <a:chExt cx="6350000" cy="3810000"/>
          </a:xfrm>
        </p:grpSpPr>
        <p:sp>
          <p:nvSpPr>
            <p:cNvPr id="9" name="Freeform 9"/>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5520" b="-5520"/>
              </a:stretch>
            </a:blipFill>
          </p:spPr>
        </p:sp>
      </p:grpSp>
      <p:grpSp>
        <p:nvGrpSpPr>
          <p:cNvPr id="10" name="Group 10"/>
          <p:cNvGrpSpPr>
            <a:grpSpLocks noChangeAspect="1"/>
          </p:cNvGrpSpPr>
          <p:nvPr/>
        </p:nvGrpSpPr>
        <p:grpSpPr>
          <a:xfrm>
            <a:off x="10504162" y="2959108"/>
            <a:ext cx="4136449" cy="2481869"/>
            <a:chOff x="0" y="0"/>
            <a:chExt cx="6350000" cy="3810000"/>
          </a:xfrm>
        </p:grpSpPr>
        <p:sp>
          <p:nvSpPr>
            <p:cNvPr id="11" name="Freeform 11"/>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4654" t="-12225" r="-4547" b="-9110"/>
              </a:stretch>
            </a:blipFill>
          </p:spPr>
        </p:sp>
      </p:grpSp>
      <p:sp>
        <p:nvSpPr>
          <p:cNvPr id="12" name="Freeform 12"/>
          <p:cNvSpPr/>
          <p:nvPr/>
        </p:nvSpPr>
        <p:spPr>
          <a:xfrm rot="-833048">
            <a:off x="-1146001" y="336744"/>
            <a:ext cx="3259809" cy="3721564"/>
          </a:xfrm>
          <a:custGeom>
            <a:avLst/>
            <a:gdLst/>
            <a:ahLst/>
            <a:cxnLst/>
            <a:rect l="l" t="t" r="r" b="b"/>
            <a:pathLst>
              <a:path w="3259809" h="3721564">
                <a:moveTo>
                  <a:pt x="0" y="0"/>
                </a:moveTo>
                <a:lnTo>
                  <a:pt x="3259809" y="0"/>
                </a:lnTo>
                <a:lnTo>
                  <a:pt x="3259809" y="3721565"/>
                </a:lnTo>
                <a:lnTo>
                  <a:pt x="0" y="3721565"/>
                </a:lnTo>
                <a:lnTo>
                  <a:pt x="0" y="0"/>
                </a:lnTo>
                <a:close/>
              </a:path>
            </a:pathLst>
          </a:custGeom>
          <a:blipFill>
            <a:blip r:embed="rId6"/>
            <a:stretch>
              <a:fillRect/>
            </a:stretch>
          </a:blipFill>
        </p:spPr>
      </p:sp>
      <p:sp>
        <p:nvSpPr>
          <p:cNvPr id="13" name="Freeform 13"/>
          <p:cNvSpPr/>
          <p:nvPr/>
        </p:nvSpPr>
        <p:spPr>
          <a:xfrm rot="1185718">
            <a:off x="15096358" y="6808614"/>
            <a:ext cx="3586636" cy="4875862"/>
          </a:xfrm>
          <a:custGeom>
            <a:avLst/>
            <a:gdLst/>
            <a:ahLst/>
            <a:cxnLst/>
            <a:rect l="l" t="t" r="r" b="b"/>
            <a:pathLst>
              <a:path w="3586636" h="4875862">
                <a:moveTo>
                  <a:pt x="0" y="0"/>
                </a:moveTo>
                <a:lnTo>
                  <a:pt x="3586636" y="0"/>
                </a:lnTo>
                <a:lnTo>
                  <a:pt x="3586636" y="4875862"/>
                </a:lnTo>
                <a:lnTo>
                  <a:pt x="0" y="4875862"/>
                </a:lnTo>
                <a:lnTo>
                  <a:pt x="0" y="0"/>
                </a:lnTo>
                <a:close/>
              </a:path>
            </a:pathLst>
          </a:custGeom>
          <a:blipFill>
            <a:blip r:embed="rId7"/>
            <a:stretch>
              <a:fillRect/>
            </a:stretch>
          </a:blipFill>
        </p:spPr>
      </p:sp>
      <p:sp>
        <p:nvSpPr>
          <p:cNvPr id="14" name="AutoShape 14"/>
          <p:cNvSpPr/>
          <p:nvPr/>
        </p:nvSpPr>
        <p:spPr>
          <a:xfrm>
            <a:off x="3647389" y="7042257"/>
            <a:ext cx="4136449" cy="0"/>
          </a:xfrm>
          <a:prstGeom prst="line">
            <a:avLst/>
          </a:prstGeom>
          <a:ln w="19050" cap="flat">
            <a:solidFill>
              <a:srgbClr val="FFFFFF"/>
            </a:solidFill>
            <a:prstDash val="solid"/>
            <a:headEnd type="none" w="sm" len="sm"/>
            <a:tailEnd type="none" w="sm" len="sm"/>
          </a:ln>
        </p:spPr>
      </p:sp>
      <p:sp>
        <p:nvSpPr>
          <p:cNvPr id="15" name="AutoShape 15"/>
          <p:cNvSpPr/>
          <p:nvPr/>
        </p:nvSpPr>
        <p:spPr>
          <a:xfrm>
            <a:off x="10504162" y="7042257"/>
            <a:ext cx="4136449" cy="0"/>
          </a:xfrm>
          <a:prstGeom prst="line">
            <a:avLst/>
          </a:prstGeom>
          <a:ln w="19050" cap="flat">
            <a:solidFill>
              <a:srgbClr val="FFFFFF"/>
            </a:solidFill>
            <a:prstDash val="solid"/>
            <a:headEnd type="none" w="sm" len="sm"/>
            <a:tailEnd type="none" w="sm" len="sm"/>
          </a:ln>
        </p:spPr>
      </p:sp>
      <p:sp>
        <p:nvSpPr>
          <p:cNvPr id="16" name="Freeform 16"/>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FUTURE VISION</a:t>
            </a:r>
          </a:p>
        </p:txBody>
      </p:sp>
      <p:sp>
        <p:nvSpPr>
          <p:cNvPr id="18" name="TextBox 18"/>
          <p:cNvSpPr txBox="1"/>
          <p:nvPr/>
        </p:nvSpPr>
        <p:spPr>
          <a:xfrm>
            <a:off x="3427211" y="7137081"/>
            <a:ext cx="4576806" cy="16319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Implement advanced algorithms &amp; techniques, like reinforcement learning or self-learning mechanisms, to enhance the model's ability</a:t>
            </a:r>
          </a:p>
        </p:txBody>
      </p:sp>
      <p:sp>
        <p:nvSpPr>
          <p:cNvPr id="19" name="TextBox 19"/>
          <p:cNvSpPr txBox="1"/>
          <p:nvPr/>
        </p:nvSpPr>
        <p:spPr>
          <a:xfrm>
            <a:off x="3427211" y="5949964"/>
            <a:ext cx="4576806" cy="843280"/>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Enhanced LLM Model Accuracy:</a:t>
            </a:r>
          </a:p>
        </p:txBody>
      </p:sp>
      <p:sp>
        <p:nvSpPr>
          <p:cNvPr id="20" name="TextBox 20"/>
          <p:cNvSpPr txBox="1"/>
          <p:nvPr/>
        </p:nvSpPr>
        <p:spPr>
          <a:xfrm>
            <a:off x="10504162" y="7299006"/>
            <a:ext cx="4136449" cy="1308100"/>
          </a:xfrm>
          <a:prstGeom prst="rect">
            <a:avLst/>
          </a:prstGeom>
        </p:spPr>
        <p:txBody>
          <a:bodyPr lIns="0" tIns="0" rIns="0" bIns="0" rtlCol="0" anchor="t">
            <a:spAutoFit/>
          </a:bodyPr>
          <a:lstStyle/>
          <a:p>
            <a:pPr algn="ctr">
              <a:lnSpc>
                <a:spcPts val="2600"/>
              </a:lnSpc>
            </a:pPr>
            <a:r>
              <a:rPr lang="en-US" sz="2000">
                <a:solidFill>
                  <a:srgbClr val="FFFFFF"/>
                </a:solidFill>
                <a:latin typeface="Cy Grotesk Key"/>
              </a:rPr>
              <a:t>Offering the ability for users to interact with the system in multiple languagesrse user base.</a:t>
            </a:r>
          </a:p>
        </p:txBody>
      </p:sp>
      <p:sp>
        <p:nvSpPr>
          <p:cNvPr id="21" name="TextBox 21"/>
          <p:cNvSpPr txBox="1"/>
          <p:nvPr/>
        </p:nvSpPr>
        <p:spPr>
          <a:xfrm>
            <a:off x="10504162" y="5949964"/>
            <a:ext cx="4136449" cy="843280"/>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Multilingual Chat Support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95270" y="-1016431"/>
            <a:ext cx="3231386" cy="3313231"/>
          </a:xfrm>
          <a:custGeom>
            <a:avLst/>
            <a:gdLst/>
            <a:ahLst/>
            <a:cxnLst/>
            <a:rect l="l" t="t" r="r" b="b"/>
            <a:pathLst>
              <a:path w="3231386" h="3313231">
                <a:moveTo>
                  <a:pt x="0" y="0"/>
                </a:moveTo>
                <a:lnTo>
                  <a:pt x="3231386" y="0"/>
                </a:lnTo>
                <a:lnTo>
                  <a:pt x="3231386" y="3313232"/>
                </a:lnTo>
                <a:lnTo>
                  <a:pt x="0" y="3313232"/>
                </a:lnTo>
                <a:lnTo>
                  <a:pt x="0" y="0"/>
                </a:lnTo>
                <a:close/>
              </a:path>
            </a:pathLst>
          </a:custGeom>
          <a:blipFill>
            <a:blip r:embed="rId4"/>
            <a:stretch>
              <a:fillRect/>
            </a:stretch>
          </a:blipFill>
        </p:spPr>
      </p:sp>
      <p:sp>
        <p:nvSpPr>
          <p:cNvPr id="5" name="Freeform 5"/>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Business Models</a:t>
            </a:r>
          </a:p>
        </p:txBody>
      </p:sp>
      <p:grpSp>
        <p:nvGrpSpPr>
          <p:cNvPr id="7" name="Group 7"/>
          <p:cNvGrpSpPr/>
          <p:nvPr/>
        </p:nvGrpSpPr>
        <p:grpSpPr>
          <a:xfrm>
            <a:off x="2495914" y="3603602"/>
            <a:ext cx="3086100" cy="4784036"/>
            <a:chOff x="0" y="0"/>
            <a:chExt cx="812800" cy="1259993"/>
          </a:xfrm>
        </p:grpSpPr>
        <p:sp>
          <p:nvSpPr>
            <p:cNvPr id="8" name="Freeform 8"/>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gradFill>
                <a:gsLst>
                  <a:gs pos="0">
                    <a:srgbClr val="048AFF">
                      <a:alpha val="100000"/>
                    </a:srgbClr>
                  </a:gs>
                  <a:gs pos="100000">
                    <a:srgbClr val="B100E8">
                      <a:alpha val="100000"/>
                    </a:srgbClr>
                  </a:gs>
                </a:gsLst>
                <a:lin ang="0"/>
              </a:gradFill>
              <a:prstDash val="solid"/>
              <a:miter/>
            </a:ln>
          </p:spPr>
        </p:sp>
        <p:sp>
          <p:nvSpPr>
            <p:cNvPr id="9" name="TextBox 9"/>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495914" y="5528564"/>
            <a:ext cx="3086100" cy="549910"/>
            <a:chOff x="0" y="0"/>
            <a:chExt cx="812800" cy="144832"/>
          </a:xfrm>
        </p:grpSpPr>
        <p:sp>
          <p:nvSpPr>
            <p:cNvPr id="11" name="Freeform 11"/>
            <p:cNvSpPr/>
            <p:nvPr/>
          </p:nvSpPr>
          <p:spPr>
            <a:xfrm>
              <a:off x="0" y="0"/>
              <a:ext cx="812800" cy="144832"/>
            </a:xfrm>
            <a:custGeom>
              <a:avLst/>
              <a:gdLst/>
              <a:ahLst/>
              <a:cxnLst/>
              <a:rect l="l" t="t" r="r" b="b"/>
              <a:pathLst>
                <a:path w="812800" h="144832">
                  <a:moveTo>
                    <a:pt x="0" y="0"/>
                  </a:moveTo>
                  <a:lnTo>
                    <a:pt x="812800" y="0"/>
                  </a:lnTo>
                  <a:lnTo>
                    <a:pt x="812800" y="144832"/>
                  </a:lnTo>
                  <a:lnTo>
                    <a:pt x="0" y="144832"/>
                  </a:lnTo>
                  <a:close/>
                </a:path>
              </a:pathLst>
            </a:custGeom>
            <a:gradFill rotWithShape="1">
              <a:gsLst>
                <a:gs pos="0">
                  <a:srgbClr val="048AFF">
                    <a:alpha val="100000"/>
                  </a:srgbClr>
                </a:gs>
                <a:gs pos="100000">
                  <a:srgbClr val="B100E8">
                    <a:alpha val="100000"/>
                  </a:srgbClr>
                </a:gs>
              </a:gsLst>
              <a:lin ang="0"/>
            </a:gradFill>
          </p:spPr>
        </p:sp>
        <p:sp>
          <p:nvSpPr>
            <p:cNvPr id="12" name="TextBox 12"/>
            <p:cNvSpPr txBox="1"/>
            <p:nvPr/>
          </p:nvSpPr>
          <p:spPr>
            <a:xfrm>
              <a:off x="0" y="-28575"/>
              <a:ext cx="812800" cy="173407"/>
            </a:xfrm>
            <a:prstGeom prst="rect">
              <a:avLst/>
            </a:prstGeom>
          </p:spPr>
          <p:txBody>
            <a:bodyPr lIns="50800" tIns="50800" rIns="50800" bIns="50800" rtlCol="0" anchor="ctr"/>
            <a:lstStyle/>
            <a:p>
              <a:pPr algn="ctr">
                <a:lnSpc>
                  <a:spcPts val="3249"/>
                </a:lnSpc>
              </a:pPr>
              <a:r>
                <a:rPr lang="en-US" sz="2499">
                  <a:solidFill>
                    <a:srgbClr val="FFFFFF"/>
                  </a:solidFill>
                  <a:latin typeface="DM Sans"/>
                </a:rPr>
                <a:t>Subscription</a:t>
              </a:r>
            </a:p>
          </p:txBody>
        </p:sp>
      </p:grpSp>
      <p:grpSp>
        <p:nvGrpSpPr>
          <p:cNvPr id="13" name="Group 13"/>
          <p:cNvGrpSpPr/>
          <p:nvPr/>
        </p:nvGrpSpPr>
        <p:grpSpPr>
          <a:xfrm>
            <a:off x="7600950" y="3603602"/>
            <a:ext cx="3086100" cy="4784036"/>
            <a:chOff x="0" y="0"/>
            <a:chExt cx="812800" cy="1259993"/>
          </a:xfrm>
        </p:grpSpPr>
        <p:sp>
          <p:nvSpPr>
            <p:cNvPr id="14" name="Freeform 14"/>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gradFill>
                <a:gsLst>
                  <a:gs pos="0">
                    <a:srgbClr val="048AFF">
                      <a:alpha val="100000"/>
                    </a:srgbClr>
                  </a:gs>
                  <a:gs pos="100000">
                    <a:srgbClr val="B100E8">
                      <a:alpha val="100000"/>
                    </a:srgbClr>
                  </a:gs>
                </a:gsLst>
                <a:lin ang="0"/>
              </a:gradFill>
              <a:prstDash val="solid"/>
              <a:miter/>
            </a:ln>
          </p:spPr>
        </p:sp>
        <p:sp>
          <p:nvSpPr>
            <p:cNvPr id="15" name="TextBox 15"/>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7600950" y="5528564"/>
            <a:ext cx="3086100" cy="549910"/>
            <a:chOff x="0" y="0"/>
            <a:chExt cx="812800" cy="144832"/>
          </a:xfrm>
        </p:grpSpPr>
        <p:sp>
          <p:nvSpPr>
            <p:cNvPr id="17" name="Freeform 17"/>
            <p:cNvSpPr/>
            <p:nvPr/>
          </p:nvSpPr>
          <p:spPr>
            <a:xfrm>
              <a:off x="0" y="0"/>
              <a:ext cx="812800" cy="144832"/>
            </a:xfrm>
            <a:custGeom>
              <a:avLst/>
              <a:gdLst/>
              <a:ahLst/>
              <a:cxnLst/>
              <a:rect l="l" t="t" r="r" b="b"/>
              <a:pathLst>
                <a:path w="812800" h="144832">
                  <a:moveTo>
                    <a:pt x="0" y="0"/>
                  </a:moveTo>
                  <a:lnTo>
                    <a:pt x="812800" y="0"/>
                  </a:lnTo>
                  <a:lnTo>
                    <a:pt x="812800" y="144832"/>
                  </a:lnTo>
                  <a:lnTo>
                    <a:pt x="0" y="144832"/>
                  </a:lnTo>
                  <a:close/>
                </a:path>
              </a:pathLst>
            </a:custGeom>
            <a:gradFill rotWithShape="1">
              <a:gsLst>
                <a:gs pos="0">
                  <a:srgbClr val="048AFF">
                    <a:alpha val="100000"/>
                  </a:srgbClr>
                </a:gs>
                <a:gs pos="100000">
                  <a:srgbClr val="B100E8">
                    <a:alpha val="100000"/>
                  </a:srgbClr>
                </a:gs>
              </a:gsLst>
              <a:lin ang="0"/>
            </a:gradFill>
          </p:spPr>
        </p:sp>
        <p:sp>
          <p:nvSpPr>
            <p:cNvPr id="18" name="TextBox 18"/>
            <p:cNvSpPr txBox="1"/>
            <p:nvPr/>
          </p:nvSpPr>
          <p:spPr>
            <a:xfrm>
              <a:off x="0" y="-28575"/>
              <a:ext cx="812800" cy="173407"/>
            </a:xfrm>
            <a:prstGeom prst="rect">
              <a:avLst/>
            </a:prstGeom>
          </p:spPr>
          <p:txBody>
            <a:bodyPr lIns="50800" tIns="50800" rIns="50800" bIns="50800" rtlCol="0" anchor="ctr"/>
            <a:lstStyle/>
            <a:p>
              <a:pPr algn="ctr">
                <a:lnSpc>
                  <a:spcPts val="3249"/>
                </a:lnSpc>
              </a:pPr>
              <a:r>
                <a:rPr lang="en-US" sz="2499">
                  <a:solidFill>
                    <a:srgbClr val="FFFFFF"/>
                  </a:solidFill>
                  <a:latin typeface="DM Sans"/>
                </a:rPr>
                <a:t>Freemium</a:t>
              </a:r>
            </a:p>
          </p:txBody>
        </p:sp>
      </p:grpSp>
      <p:grpSp>
        <p:nvGrpSpPr>
          <p:cNvPr id="19" name="Group 19"/>
          <p:cNvGrpSpPr/>
          <p:nvPr/>
        </p:nvGrpSpPr>
        <p:grpSpPr>
          <a:xfrm>
            <a:off x="12705986" y="3603602"/>
            <a:ext cx="3086100" cy="4784036"/>
            <a:chOff x="0" y="0"/>
            <a:chExt cx="812800" cy="1259993"/>
          </a:xfrm>
        </p:grpSpPr>
        <p:sp>
          <p:nvSpPr>
            <p:cNvPr id="20" name="Freeform 20"/>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gradFill>
                <a:gsLst>
                  <a:gs pos="0">
                    <a:srgbClr val="048AFF">
                      <a:alpha val="100000"/>
                    </a:srgbClr>
                  </a:gs>
                  <a:gs pos="100000">
                    <a:srgbClr val="B100E8">
                      <a:alpha val="100000"/>
                    </a:srgbClr>
                  </a:gs>
                </a:gsLst>
                <a:lin ang="0"/>
              </a:gradFill>
              <a:prstDash val="solid"/>
              <a:miter/>
            </a:ln>
          </p:spPr>
        </p:sp>
        <p:sp>
          <p:nvSpPr>
            <p:cNvPr id="21" name="TextBox 21"/>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2705986" y="5528564"/>
            <a:ext cx="3086100" cy="549910"/>
            <a:chOff x="0" y="0"/>
            <a:chExt cx="812800" cy="144832"/>
          </a:xfrm>
        </p:grpSpPr>
        <p:sp>
          <p:nvSpPr>
            <p:cNvPr id="23" name="Freeform 23"/>
            <p:cNvSpPr/>
            <p:nvPr/>
          </p:nvSpPr>
          <p:spPr>
            <a:xfrm>
              <a:off x="0" y="0"/>
              <a:ext cx="812800" cy="144832"/>
            </a:xfrm>
            <a:custGeom>
              <a:avLst/>
              <a:gdLst/>
              <a:ahLst/>
              <a:cxnLst/>
              <a:rect l="l" t="t" r="r" b="b"/>
              <a:pathLst>
                <a:path w="812800" h="144832">
                  <a:moveTo>
                    <a:pt x="0" y="0"/>
                  </a:moveTo>
                  <a:lnTo>
                    <a:pt x="812800" y="0"/>
                  </a:lnTo>
                  <a:lnTo>
                    <a:pt x="812800" y="144832"/>
                  </a:lnTo>
                  <a:lnTo>
                    <a:pt x="0" y="144832"/>
                  </a:lnTo>
                  <a:close/>
                </a:path>
              </a:pathLst>
            </a:custGeom>
            <a:gradFill rotWithShape="1">
              <a:gsLst>
                <a:gs pos="0">
                  <a:srgbClr val="048AFF">
                    <a:alpha val="100000"/>
                  </a:srgbClr>
                </a:gs>
                <a:gs pos="100000">
                  <a:srgbClr val="B100E8">
                    <a:alpha val="100000"/>
                  </a:srgbClr>
                </a:gs>
              </a:gsLst>
              <a:lin ang="0"/>
            </a:gradFill>
          </p:spPr>
        </p:sp>
        <p:sp>
          <p:nvSpPr>
            <p:cNvPr id="24" name="TextBox 24"/>
            <p:cNvSpPr txBox="1"/>
            <p:nvPr/>
          </p:nvSpPr>
          <p:spPr>
            <a:xfrm>
              <a:off x="0" y="-28575"/>
              <a:ext cx="812800" cy="173407"/>
            </a:xfrm>
            <a:prstGeom prst="rect">
              <a:avLst/>
            </a:prstGeom>
          </p:spPr>
          <p:txBody>
            <a:bodyPr lIns="50800" tIns="50800" rIns="50800" bIns="50800" rtlCol="0" anchor="ctr"/>
            <a:lstStyle/>
            <a:p>
              <a:pPr algn="ctr">
                <a:lnSpc>
                  <a:spcPts val="3249"/>
                </a:lnSpc>
              </a:pPr>
              <a:r>
                <a:rPr lang="en-US" sz="2499">
                  <a:solidFill>
                    <a:srgbClr val="FFFFFF"/>
                  </a:solidFill>
                  <a:latin typeface="DM Sans"/>
                </a:rPr>
                <a:t>Subsidized</a:t>
              </a:r>
            </a:p>
          </p:txBody>
        </p:sp>
      </p:grpSp>
      <p:sp>
        <p:nvSpPr>
          <p:cNvPr id="25" name="Freeform 25"/>
          <p:cNvSpPr/>
          <p:nvPr/>
        </p:nvSpPr>
        <p:spPr>
          <a:xfrm>
            <a:off x="3480214" y="4008852"/>
            <a:ext cx="1134648" cy="1134648"/>
          </a:xfrm>
          <a:custGeom>
            <a:avLst/>
            <a:gdLst/>
            <a:ahLst/>
            <a:cxnLst/>
            <a:rect l="l" t="t" r="r" b="b"/>
            <a:pathLst>
              <a:path w="1134648" h="1134648">
                <a:moveTo>
                  <a:pt x="0" y="0"/>
                </a:moveTo>
                <a:lnTo>
                  <a:pt x="1134648" y="0"/>
                </a:lnTo>
                <a:lnTo>
                  <a:pt x="1134648" y="1134648"/>
                </a:lnTo>
                <a:lnTo>
                  <a:pt x="0" y="1134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a:off x="8359211" y="3823813"/>
            <a:ext cx="1494473" cy="1503872"/>
          </a:xfrm>
          <a:custGeom>
            <a:avLst/>
            <a:gdLst/>
            <a:ahLst/>
            <a:cxnLst/>
            <a:rect l="l" t="t" r="r" b="b"/>
            <a:pathLst>
              <a:path w="1494473" h="1503872">
                <a:moveTo>
                  <a:pt x="0" y="0"/>
                </a:moveTo>
                <a:lnTo>
                  <a:pt x="1494474" y="0"/>
                </a:lnTo>
                <a:lnTo>
                  <a:pt x="1494474" y="1503872"/>
                </a:lnTo>
                <a:lnTo>
                  <a:pt x="0" y="15038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Freeform 27"/>
          <p:cNvSpPr/>
          <p:nvPr/>
        </p:nvSpPr>
        <p:spPr>
          <a:xfrm>
            <a:off x="13567751" y="4008852"/>
            <a:ext cx="1362571" cy="1090057"/>
          </a:xfrm>
          <a:custGeom>
            <a:avLst/>
            <a:gdLst/>
            <a:ahLst/>
            <a:cxnLst/>
            <a:rect l="l" t="t" r="r" b="b"/>
            <a:pathLst>
              <a:path w="1362571" h="1090057">
                <a:moveTo>
                  <a:pt x="0" y="0"/>
                </a:moveTo>
                <a:lnTo>
                  <a:pt x="1362571" y="0"/>
                </a:lnTo>
                <a:lnTo>
                  <a:pt x="1362571" y="1090056"/>
                </a:lnTo>
                <a:lnTo>
                  <a:pt x="0" y="10900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p:cNvSpPr txBox="1"/>
          <p:nvPr/>
        </p:nvSpPr>
        <p:spPr>
          <a:xfrm>
            <a:off x="2640360" y="6250170"/>
            <a:ext cx="2722103" cy="1244489"/>
          </a:xfrm>
          <a:prstGeom prst="rect">
            <a:avLst/>
          </a:prstGeom>
        </p:spPr>
        <p:txBody>
          <a:bodyPr lIns="0" tIns="0" rIns="0" bIns="0" rtlCol="0" anchor="t">
            <a:spAutoFit/>
          </a:bodyPr>
          <a:lstStyle/>
          <a:p>
            <a:pPr marL="0" lvl="0" indent="0" algn="ctr">
              <a:lnSpc>
                <a:spcPts val="2498"/>
              </a:lnSpc>
              <a:spcBef>
                <a:spcPct val="0"/>
              </a:spcBef>
            </a:pPr>
            <a:r>
              <a:rPr lang="en-US" sz="1810" spc="90">
                <a:solidFill>
                  <a:srgbClr val="FFFFFF"/>
                </a:solidFill>
                <a:latin typeface="Cy Grotesk Key Bold"/>
              </a:rPr>
              <a:t>Charge customers a monthly or annual subscription fee to use your software</a:t>
            </a:r>
          </a:p>
        </p:txBody>
      </p:sp>
      <p:sp>
        <p:nvSpPr>
          <p:cNvPr id="29" name="TextBox 29"/>
          <p:cNvSpPr txBox="1"/>
          <p:nvPr/>
        </p:nvSpPr>
        <p:spPr>
          <a:xfrm>
            <a:off x="7745397" y="6250170"/>
            <a:ext cx="2722103" cy="1873139"/>
          </a:xfrm>
          <a:prstGeom prst="rect">
            <a:avLst/>
          </a:prstGeom>
        </p:spPr>
        <p:txBody>
          <a:bodyPr lIns="0" tIns="0" rIns="0" bIns="0" rtlCol="0" anchor="t">
            <a:spAutoFit/>
          </a:bodyPr>
          <a:lstStyle/>
          <a:p>
            <a:pPr marL="0" lvl="0" indent="0" algn="ctr">
              <a:lnSpc>
                <a:spcPts val="2498"/>
              </a:lnSpc>
              <a:spcBef>
                <a:spcPct val="0"/>
              </a:spcBef>
            </a:pPr>
            <a:r>
              <a:rPr lang="en-US" sz="1810" spc="90">
                <a:solidFill>
                  <a:srgbClr val="FFFFFF"/>
                </a:solidFill>
                <a:latin typeface="Cy Grotesk Key Bold"/>
              </a:rPr>
              <a:t>Free version of your software with limited features, &amp; charge customers for a premium with additional features</a:t>
            </a:r>
          </a:p>
        </p:txBody>
      </p:sp>
      <p:sp>
        <p:nvSpPr>
          <p:cNvPr id="30" name="TextBox 30"/>
          <p:cNvSpPr txBox="1"/>
          <p:nvPr/>
        </p:nvSpPr>
        <p:spPr>
          <a:xfrm>
            <a:off x="12850433" y="6250170"/>
            <a:ext cx="2722103" cy="1244489"/>
          </a:xfrm>
          <a:prstGeom prst="rect">
            <a:avLst/>
          </a:prstGeom>
        </p:spPr>
        <p:txBody>
          <a:bodyPr lIns="0" tIns="0" rIns="0" bIns="0" rtlCol="0" anchor="t">
            <a:spAutoFit/>
          </a:bodyPr>
          <a:lstStyle/>
          <a:p>
            <a:pPr marL="0" lvl="0" indent="0" algn="ctr">
              <a:lnSpc>
                <a:spcPts val="2498"/>
              </a:lnSpc>
              <a:spcBef>
                <a:spcPct val="0"/>
              </a:spcBef>
            </a:pPr>
            <a:r>
              <a:rPr lang="en-US" sz="1810" spc="177">
                <a:solidFill>
                  <a:srgbClr val="FFFFFF"/>
                </a:solidFill>
                <a:latin typeface="Cy Grotesk Key Bold"/>
              </a:rPr>
              <a:t>Providing  subsidies for human wellfare campigns</a:t>
            </a:r>
          </a:p>
        </p:txBody>
      </p:sp>
      <p:sp>
        <p:nvSpPr>
          <p:cNvPr id="31" name="Freeform 31"/>
          <p:cNvSpPr/>
          <p:nvPr/>
        </p:nvSpPr>
        <p:spPr>
          <a:xfrm>
            <a:off x="16302583" y="7393562"/>
            <a:ext cx="3156039" cy="2893438"/>
          </a:xfrm>
          <a:custGeom>
            <a:avLst/>
            <a:gdLst/>
            <a:ahLst/>
            <a:cxnLst/>
            <a:rect l="l" t="t" r="r" b="b"/>
            <a:pathLst>
              <a:path w="3156039" h="2893438">
                <a:moveTo>
                  <a:pt x="0" y="0"/>
                </a:moveTo>
                <a:lnTo>
                  <a:pt x="3156039" y="0"/>
                </a:lnTo>
                <a:lnTo>
                  <a:pt x="3156039" y="2893438"/>
                </a:lnTo>
                <a:lnTo>
                  <a:pt x="0" y="2893438"/>
                </a:lnTo>
                <a:lnTo>
                  <a:pt x="0" y="0"/>
                </a:lnTo>
                <a:close/>
              </a:path>
            </a:pathLst>
          </a:custGeom>
          <a:blipFill>
            <a:blip r:embed="rId1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94469" y="5941555"/>
            <a:ext cx="7975454" cy="7975454"/>
          </a:xfrm>
          <a:custGeom>
            <a:avLst/>
            <a:gdLst/>
            <a:ahLst/>
            <a:cxnLst/>
            <a:rect l="l" t="t" r="r" b="b"/>
            <a:pathLst>
              <a:path w="7975454" h="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67299" y="-4442464"/>
            <a:ext cx="9006914" cy="9006914"/>
          </a:xfrm>
          <a:custGeom>
            <a:avLst/>
            <a:gdLst/>
            <a:ahLst/>
            <a:cxnLst/>
            <a:rect l="l" t="t" r="r" b="b"/>
            <a:pathLst>
              <a:path w="9006914" h="9006914">
                <a:moveTo>
                  <a:pt x="0" y="0"/>
                </a:moveTo>
                <a:lnTo>
                  <a:pt x="9006914" y="0"/>
                </a:lnTo>
                <a:lnTo>
                  <a:pt x="9006914" y="9006914"/>
                </a:lnTo>
                <a:lnTo>
                  <a:pt x="0" y="9006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17149" y="7797923"/>
            <a:ext cx="2535568" cy="1831737"/>
          </a:xfrm>
          <a:custGeom>
            <a:avLst/>
            <a:gdLst/>
            <a:ahLst/>
            <a:cxnLst/>
            <a:rect l="l" t="t" r="r" b="b"/>
            <a:pathLst>
              <a:path w="2535568" h="1831737">
                <a:moveTo>
                  <a:pt x="0" y="0"/>
                </a:moveTo>
                <a:lnTo>
                  <a:pt x="2535568" y="0"/>
                </a:lnTo>
                <a:lnTo>
                  <a:pt x="2535568" y="1831737"/>
                </a:lnTo>
                <a:lnTo>
                  <a:pt x="0" y="1831737"/>
                </a:lnTo>
                <a:lnTo>
                  <a:pt x="0" y="0"/>
                </a:lnTo>
                <a:close/>
              </a:path>
            </a:pathLst>
          </a:custGeom>
          <a:blipFill>
            <a:blip r:embed="rId6"/>
            <a:stretch>
              <a:fillRect/>
            </a:stretch>
          </a:blipFill>
        </p:spPr>
      </p:sp>
      <p:sp>
        <p:nvSpPr>
          <p:cNvPr id="6" name="Freeform 6"/>
          <p:cNvSpPr/>
          <p:nvPr/>
        </p:nvSpPr>
        <p:spPr>
          <a:xfrm>
            <a:off x="15482826" y="251670"/>
            <a:ext cx="1930237" cy="1896626"/>
          </a:xfrm>
          <a:custGeom>
            <a:avLst/>
            <a:gdLst/>
            <a:ahLst/>
            <a:cxnLst/>
            <a:rect l="l" t="t" r="r" b="b"/>
            <a:pathLst>
              <a:path w="1930237" h="1896626">
                <a:moveTo>
                  <a:pt x="0" y="0"/>
                </a:moveTo>
                <a:lnTo>
                  <a:pt x="1930237" y="0"/>
                </a:lnTo>
                <a:lnTo>
                  <a:pt x="1930237" y="1896626"/>
                </a:lnTo>
                <a:lnTo>
                  <a:pt x="0" y="1896626"/>
                </a:lnTo>
                <a:lnTo>
                  <a:pt x="0" y="0"/>
                </a:lnTo>
                <a:close/>
              </a:path>
            </a:pathLst>
          </a:custGeom>
          <a:blipFill>
            <a:blip r:embed="rId7"/>
            <a:stretch>
              <a:fillRect/>
            </a:stretch>
          </a:blipFill>
        </p:spPr>
      </p:sp>
      <p:sp>
        <p:nvSpPr>
          <p:cNvPr id="7" name="Freeform 7"/>
          <p:cNvSpPr/>
          <p:nvPr/>
        </p:nvSpPr>
        <p:spPr>
          <a:xfrm>
            <a:off x="14228531" y="6344803"/>
            <a:ext cx="1585942" cy="1453120"/>
          </a:xfrm>
          <a:custGeom>
            <a:avLst/>
            <a:gdLst/>
            <a:ahLst/>
            <a:cxnLst/>
            <a:rect l="l" t="t" r="r" b="b"/>
            <a:pathLst>
              <a:path w="1585942" h="1453120">
                <a:moveTo>
                  <a:pt x="0" y="0"/>
                </a:moveTo>
                <a:lnTo>
                  <a:pt x="1585943" y="0"/>
                </a:lnTo>
                <a:lnTo>
                  <a:pt x="1585943" y="1453120"/>
                </a:lnTo>
                <a:lnTo>
                  <a:pt x="0" y="1453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295566" y="7685092"/>
            <a:ext cx="1703067" cy="1573208"/>
          </a:xfrm>
          <a:custGeom>
            <a:avLst/>
            <a:gdLst/>
            <a:ahLst/>
            <a:cxnLst/>
            <a:rect l="l" t="t" r="r" b="b"/>
            <a:pathLst>
              <a:path w="1703067" h="1573208">
                <a:moveTo>
                  <a:pt x="0" y="0"/>
                </a:moveTo>
                <a:lnTo>
                  <a:pt x="1703068" y="0"/>
                </a:lnTo>
                <a:lnTo>
                  <a:pt x="1703068" y="1573208"/>
                </a:lnTo>
                <a:lnTo>
                  <a:pt x="0" y="15732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6044371" y="7685092"/>
            <a:ext cx="1368691" cy="1573208"/>
          </a:xfrm>
          <a:custGeom>
            <a:avLst/>
            <a:gdLst/>
            <a:ahLst/>
            <a:cxnLst/>
            <a:rect l="l" t="t" r="r" b="b"/>
            <a:pathLst>
              <a:path w="1368691" h="1573208">
                <a:moveTo>
                  <a:pt x="0" y="0"/>
                </a:moveTo>
                <a:lnTo>
                  <a:pt x="1368692" y="0"/>
                </a:lnTo>
                <a:lnTo>
                  <a:pt x="1368692" y="1573208"/>
                </a:lnTo>
                <a:lnTo>
                  <a:pt x="0" y="15732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2805174" y="772426"/>
            <a:ext cx="12677652"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TARGET AUDIENCE</a:t>
            </a:r>
          </a:p>
        </p:txBody>
      </p:sp>
      <p:sp>
        <p:nvSpPr>
          <p:cNvPr id="11" name="TextBox 11"/>
          <p:cNvSpPr txBox="1"/>
          <p:nvPr/>
        </p:nvSpPr>
        <p:spPr>
          <a:xfrm>
            <a:off x="3765208" y="3359107"/>
            <a:ext cx="10757584" cy="2232068"/>
          </a:xfrm>
          <a:prstGeom prst="rect">
            <a:avLst/>
          </a:prstGeom>
        </p:spPr>
        <p:txBody>
          <a:bodyPr lIns="0" tIns="0" rIns="0" bIns="0" rtlCol="0" anchor="t">
            <a:spAutoFit/>
          </a:bodyPr>
          <a:lstStyle/>
          <a:p>
            <a:pPr algn="just">
              <a:lnSpc>
                <a:spcPts val="3570"/>
              </a:lnSpc>
            </a:pPr>
            <a:r>
              <a:rPr lang="en-US" sz="2746">
                <a:solidFill>
                  <a:srgbClr val="FFFFFF"/>
                </a:solidFill>
                <a:latin typeface="Cy Grotesk Key"/>
              </a:rPr>
              <a:t>"Our target audience comprises individuals with limited market knowledge, seeking an intuitive platform that simplifies complex financial concepts and provides concise, easy-to-understand answers and  Someone who values time-saving solutions and prefers summaries"</a:t>
            </a:r>
          </a:p>
        </p:txBody>
      </p:sp>
      <p:sp>
        <p:nvSpPr>
          <p:cNvPr id="12" name="TextBox 12"/>
          <p:cNvSpPr txBox="1"/>
          <p:nvPr/>
        </p:nvSpPr>
        <p:spPr>
          <a:xfrm>
            <a:off x="3765208" y="6432323"/>
            <a:ext cx="10757584" cy="1784393"/>
          </a:xfrm>
          <a:prstGeom prst="rect">
            <a:avLst/>
          </a:prstGeom>
        </p:spPr>
        <p:txBody>
          <a:bodyPr lIns="0" tIns="0" rIns="0" bIns="0" rtlCol="0" anchor="t">
            <a:spAutoFit/>
          </a:bodyPr>
          <a:lstStyle/>
          <a:p>
            <a:pPr algn="just">
              <a:lnSpc>
                <a:spcPts val="3570"/>
              </a:lnSpc>
            </a:pPr>
            <a:r>
              <a:rPr lang="en-US" sz="2746">
                <a:solidFill>
                  <a:srgbClr val="FFFFFF"/>
                </a:solidFill>
                <a:latin typeface="Cy Grotesk Key Bold"/>
              </a:rPr>
              <a:t>Potential Users</a:t>
            </a:r>
          </a:p>
          <a:p>
            <a:pPr marL="592992" lvl="1" indent="-296496" algn="just">
              <a:lnSpc>
                <a:spcPts val="3570"/>
              </a:lnSpc>
              <a:buFont typeface="Arial"/>
              <a:buChar char="•"/>
            </a:pPr>
            <a:r>
              <a:rPr lang="en-US" sz="2746">
                <a:solidFill>
                  <a:srgbClr val="FFFFFF"/>
                </a:solidFill>
                <a:latin typeface="Cy Grotesk Key Bold"/>
              </a:rPr>
              <a:t>Young professional</a:t>
            </a:r>
          </a:p>
          <a:p>
            <a:pPr marL="592992" lvl="1" indent="-296496" algn="just">
              <a:lnSpc>
                <a:spcPts val="3570"/>
              </a:lnSpc>
              <a:buFont typeface="Arial"/>
              <a:buChar char="•"/>
            </a:pPr>
            <a:r>
              <a:rPr lang="en-US" sz="2746">
                <a:solidFill>
                  <a:srgbClr val="FFFFFF"/>
                </a:solidFill>
                <a:latin typeface="Cy Grotesk Key Bold"/>
              </a:rPr>
              <a:t>Stay-at-home parent</a:t>
            </a:r>
          </a:p>
          <a:p>
            <a:pPr marL="592992" lvl="1" indent="-296496" algn="just">
              <a:lnSpc>
                <a:spcPts val="3570"/>
              </a:lnSpc>
              <a:buFont typeface="Arial"/>
              <a:buChar char="•"/>
            </a:pPr>
            <a:r>
              <a:rPr lang="en-US" sz="2746">
                <a:solidFill>
                  <a:srgbClr val="FFFFFF"/>
                </a:solidFill>
                <a:latin typeface="Cy Grotesk Key Bold"/>
              </a:rPr>
              <a:t>Tech-savvy but finance-averse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33048">
            <a:off x="-1146001" y="336744"/>
            <a:ext cx="3259809" cy="3721564"/>
          </a:xfrm>
          <a:custGeom>
            <a:avLst/>
            <a:gdLst/>
            <a:ahLst/>
            <a:cxnLst/>
            <a:rect l="l" t="t" r="r" b="b"/>
            <a:pathLst>
              <a:path w="3259809" h="3721564">
                <a:moveTo>
                  <a:pt x="0" y="0"/>
                </a:moveTo>
                <a:lnTo>
                  <a:pt x="3259809" y="0"/>
                </a:lnTo>
                <a:lnTo>
                  <a:pt x="3259809" y="3721565"/>
                </a:lnTo>
                <a:lnTo>
                  <a:pt x="0" y="3721565"/>
                </a:lnTo>
                <a:lnTo>
                  <a:pt x="0" y="0"/>
                </a:lnTo>
                <a:close/>
              </a:path>
            </a:pathLst>
          </a:custGeom>
          <a:blipFill>
            <a:blip r:embed="rId4"/>
            <a:stretch>
              <a:fillRect/>
            </a:stretch>
          </a:blipFill>
        </p:spPr>
      </p:sp>
      <p:sp>
        <p:nvSpPr>
          <p:cNvPr id="5" name="Freeform 5"/>
          <p:cNvSpPr/>
          <p:nvPr/>
        </p:nvSpPr>
        <p:spPr>
          <a:xfrm rot="1185718">
            <a:off x="15838742" y="6538603"/>
            <a:ext cx="3586636" cy="4875862"/>
          </a:xfrm>
          <a:custGeom>
            <a:avLst/>
            <a:gdLst/>
            <a:ahLst/>
            <a:cxnLst/>
            <a:rect l="l" t="t" r="r" b="b"/>
            <a:pathLst>
              <a:path w="3586636" h="4875862">
                <a:moveTo>
                  <a:pt x="0" y="0"/>
                </a:moveTo>
                <a:lnTo>
                  <a:pt x="3586636" y="0"/>
                </a:lnTo>
                <a:lnTo>
                  <a:pt x="3586636" y="4875862"/>
                </a:lnTo>
                <a:lnTo>
                  <a:pt x="0" y="4875862"/>
                </a:lnTo>
                <a:lnTo>
                  <a:pt x="0" y="0"/>
                </a:lnTo>
                <a:close/>
              </a:path>
            </a:pathLst>
          </a:custGeom>
          <a:blipFill>
            <a:blip r:embed="rId5"/>
            <a:stretch>
              <a:fillRect/>
            </a:stretch>
          </a:blipFill>
        </p:spPr>
      </p:sp>
      <p:sp>
        <p:nvSpPr>
          <p:cNvPr id="6" name="Freeform 6"/>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MARKET ADOPTION</a:t>
            </a:r>
          </a:p>
        </p:txBody>
      </p:sp>
      <p:sp>
        <p:nvSpPr>
          <p:cNvPr id="8" name="TextBox 8"/>
          <p:cNvSpPr txBox="1"/>
          <p:nvPr/>
        </p:nvSpPr>
        <p:spPr>
          <a:xfrm>
            <a:off x="2207177" y="2480218"/>
            <a:ext cx="13873646" cy="7156493"/>
          </a:xfrm>
          <a:prstGeom prst="rect">
            <a:avLst/>
          </a:prstGeom>
        </p:spPr>
        <p:txBody>
          <a:bodyPr lIns="0" tIns="0" rIns="0" bIns="0" rtlCol="0" anchor="t">
            <a:spAutoFit/>
          </a:bodyPr>
          <a:lstStyle/>
          <a:p>
            <a:pPr marL="592992" lvl="1" indent="-296496" algn="just">
              <a:lnSpc>
                <a:spcPts val="3570"/>
              </a:lnSpc>
              <a:buFont typeface="Arial"/>
              <a:buChar char="•"/>
            </a:pPr>
            <a:r>
              <a:rPr lang="en-US" sz="2746">
                <a:solidFill>
                  <a:srgbClr val="FFFFFF"/>
                </a:solidFill>
                <a:latin typeface="Cy Grotesk Key Bold"/>
              </a:rPr>
              <a:t>Education and Awareness</a:t>
            </a:r>
            <a:r>
              <a:rPr lang="en-US" sz="2746">
                <a:solidFill>
                  <a:srgbClr val="FFFFFF"/>
                </a:solidFill>
                <a:latin typeface="Cy Grotesk Key"/>
              </a:rPr>
              <a:t>: Launching educational campaigns to increase awareness about the platform's benefits. This includes workshops, webinars, tutorials, and informative content </a:t>
            </a:r>
          </a:p>
          <a:p>
            <a:pPr algn="just">
              <a:lnSpc>
                <a:spcPts val="3570"/>
              </a:lnSpc>
            </a:pPr>
            <a:endParaRPr lang="en-US" sz="2746">
              <a:solidFill>
                <a:srgbClr val="FFFFFF"/>
              </a:solidFill>
              <a:latin typeface="Cy Grotesk Key"/>
            </a:endParaRPr>
          </a:p>
          <a:p>
            <a:pPr marL="592992" lvl="1" indent="-296496" algn="just">
              <a:lnSpc>
                <a:spcPts val="3570"/>
              </a:lnSpc>
              <a:buFont typeface="Arial"/>
              <a:buChar char="•"/>
            </a:pPr>
            <a:r>
              <a:rPr lang="en-US" sz="2746">
                <a:solidFill>
                  <a:srgbClr val="FFFFFF"/>
                </a:solidFill>
                <a:latin typeface="Cy Grotesk Key Bold"/>
              </a:rPr>
              <a:t>User-Friendly Interface:</a:t>
            </a:r>
            <a:r>
              <a:rPr lang="en-US" sz="2746">
                <a:solidFill>
                  <a:srgbClr val="FFFFFF"/>
                </a:solidFill>
                <a:latin typeface="Cy Grotesk Key"/>
              </a:rPr>
              <a:t> Ensuring that the platform is user-friendly and intuitive, making it accessible even to those with minimal market knowledge. </a:t>
            </a:r>
          </a:p>
          <a:p>
            <a:pPr algn="just">
              <a:lnSpc>
                <a:spcPts val="3570"/>
              </a:lnSpc>
            </a:pPr>
            <a:endParaRPr lang="en-US" sz="2746">
              <a:solidFill>
                <a:srgbClr val="FFFFFF"/>
              </a:solidFill>
              <a:latin typeface="Cy Grotesk Key"/>
            </a:endParaRPr>
          </a:p>
          <a:p>
            <a:pPr marL="592992" lvl="1" indent="-296496" algn="just">
              <a:lnSpc>
                <a:spcPts val="3570"/>
              </a:lnSpc>
              <a:buFont typeface="Arial"/>
              <a:buChar char="•"/>
            </a:pPr>
            <a:r>
              <a:rPr lang="en-US" sz="2746">
                <a:solidFill>
                  <a:srgbClr val="FFFFFF"/>
                </a:solidFill>
                <a:latin typeface="Cy Grotesk Key Bold"/>
              </a:rPr>
              <a:t>Personalized Onboarding:</a:t>
            </a:r>
            <a:r>
              <a:rPr lang="en-US" sz="2746">
                <a:solidFill>
                  <a:srgbClr val="FFFFFF"/>
                </a:solidFill>
                <a:latin typeface="Cy Grotesk Key"/>
              </a:rPr>
              <a:t> Providing personalized onboarding experiences for new users, including guided tours, tutorials, and tailored recommendations</a:t>
            </a:r>
          </a:p>
          <a:p>
            <a:pPr algn="just">
              <a:lnSpc>
                <a:spcPts val="3570"/>
              </a:lnSpc>
            </a:pPr>
            <a:endParaRPr lang="en-US" sz="2746">
              <a:solidFill>
                <a:srgbClr val="FFFFFF"/>
              </a:solidFill>
              <a:latin typeface="Cy Grotesk Key"/>
            </a:endParaRPr>
          </a:p>
          <a:p>
            <a:pPr marL="592992" lvl="1" indent="-296496" algn="just">
              <a:lnSpc>
                <a:spcPts val="3570"/>
              </a:lnSpc>
              <a:buFont typeface="Arial"/>
              <a:buChar char="•"/>
            </a:pPr>
            <a:r>
              <a:rPr lang="en-US" sz="2746">
                <a:solidFill>
                  <a:srgbClr val="FFFFFF"/>
                </a:solidFill>
                <a:latin typeface="Cy Grotesk Key Bold"/>
              </a:rPr>
              <a:t>Partnerships and Collaborations:</a:t>
            </a:r>
            <a:r>
              <a:rPr lang="en-US" sz="2746">
                <a:solidFill>
                  <a:srgbClr val="FFFFFF"/>
                </a:solidFill>
                <a:latin typeface="Cy Grotesk Key"/>
              </a:rPr>
              <a:t> Forming strategic partnerships with financial institutions, educational organizations, and influencers in the finance industry to increase visibility and credibility.</a:t>
            </a:r>
          </a:p>
          <a:p>
            <a:pPr algn="just">
              <a:lnSpc>
                <a:spcPts val="3570"/>
              </a:lnSpc>
            </a:pPr>
            <a:endParaRPr lang="en-US" sz="2746">
              <a:solidFill>
                <a:srgbClr val="FFFFFF"/>
              </a:solidFill>
              <a:latin typeface="Cy Grotesk Ke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514457" y="6338599"/>
            <a:ext cx="7489686" cy="7489686"/>
          </a:xfrm>
          <a:custGeom>
            <a:avLst/>
            <a:gdLst/>
            <a:ahLst/>
            <a:cxnLst/>
            <a:rect l="l" t="t" r="r" b="b"/>
            <a:pathLst>
              <a:path w="7489686" h="7489686">
                <a:moveTo>
                  <a:pt x="0" y="0"/>
                </a:moveTo>
                <a:lnTo>
                  <a:pt x="7489686" y="0"/>
                </a:lnTo>
                <a:lnTo>
                  <a:pt x="7489686" y="7489686"/>
                </a:lnTo>
                <a:lnTo>
                  <a:pt x="0" y="7489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4809" y="4203570"/>
            <a:ext cx="16718060" cy="4653628"/>
            <a:chOff x="0" y="0"/>
            <a:chExt cx="3875408" cy="1078756"/>
          </a:xfrm>
        </p:grpSpPr>
        <p:sp>
          <p:nvSpPr>
            <p:cNvPr id="4" name="Freeform 4"/>
            <p:cNvSpPr/>
            <p:nvPr/>
          </p:nvSpPr>
          <p:spPr>
            <a:xfrm>
              <a:off x="0" y="0"/>
              <a:ext cx="3875408" cy="1078756"/>
            </a:xfrm>
            <a:custGeom>
              <a:avLst/>
              <a:gdLst/>
              <a:ahLst/>
              <a:cxnLst/>
              <a:rect l="l" t="t" r="r" b="b"/>
              <a:pathLst>
                <a:path w="3875408" h="1078756">
                  <a:moveTo>
                    <a:pt x="3750948" y="1078756"/>
                  </a:moveTo>
                  <a:lnTo>
                    <a:pt x="124460" y="1078756"/>
                  </a:lnTo>
                  <a:cubicBezTo>
                    <a:pt x="55880" y="1078756"/>
                    <a:pt x="0" y="1022876"/>
                    <a:pt x="0" y="954296"/>
                  </a:cubicBezTo>
                  <a:lnTo>
                    <a:pt x="0" y="124460"/>
                  </a:lnTo>
                  <a:cubicBezTo>
                    <a:pt x="0" y="55880"/>
                    <a:pt x="55880" y="0"/>
                    <a:pt x="124460" y="0"/>
                  </a:cubicBezTo>
                  <a:lnTo>
                    <a:pt x="3750948" y="0"/>
                  </a:lnTo>
                  <a:cubicBezTo>
                    <a:pt x="3819528" y="0"/>
                    <a:pt x="3875408" y="55880"/>
                    <a:pt x="3875408" y="124460"/>
                  </a:cubicBezTo>
                  <a:lnTo>
                    <a:pt x="3875408" y="954296"/>
                  </a:lnTo>
                  <a:cubicBezTo>
                    <a:pt x="3875408" y="1022876"/>
                    <a:pt x="3819528" y="1078756"/>
                    <a:pt x="3750948" y="1078756"/>
                  </a:cubicBezTo>
                  <a:close/>
                </a:path>
              </a:pathLst>
            </a:custGeom>
            <a:solidFill>
              <a:srgbClr val="FFFFFF">
                <a:alpha val="17647"/>
              </a:srgbClr>
            </a:solidFill>
          </p:spPr>
        </p:sp>
      </p:grpSp>
      <p:sp>
        <p:nvSpPr>
          <p:cNvPr id="5" name="Freeform 5"/>
          <p:cNvSpPr/>
          <p:nvPr/>
        </p:nvSpPr>
        <p:spPr>
          <a:xfrm rot="775695">
            <a:off x="15285292" y="8377650"/>
            <a:ext cx="2407566" cy="2365433"/>
          </a:xfrm>
          <a:custGeom>
            <a:avLst/>
            <a:gdLst/>
            <a:ahLst/>
            <a:cxnLst/>
            <a:rect l="l" t="t" r="r" b="b"/>
            <a:pathLst>
              <a:path w="2407566" h="2365433">
                <a:moveTo>
                  <a:pt x="0" y="0"/>
                </a:moveTo>
                <a:lnTo>
                  <a:pt x="2407565" y="0"/>
                </a:lnTo>
                <a:lnTo>
                  <a:pt x="2407565" y="2365433"/>
                </a:lnTo>
                <a:lnTo>
                  <a:pt x="0" y="2365433"/>
                </a:lnTo>
                <a:lnTo>
                  <a:pt x="0" y="0"/>
                </a:lnTo>
                <a:close/>
              </a:path>
            </a:pathLst>
          </a:custGeom>
          <a:blipFill>
            <a:blip r:embed="rId4"/>
            <a:stretch>
              <a:fillRect/>
            </a:stretch>
          </a:blipFill>
        </p:spPr>
      </p:sp>
      <p:sp>
        <p:nvSpPr>
          <p:cNvPr id="6" name="Freeform 6"/>
          <p:cNvSpPr/>
          <p:nvPr/>
        </p:nvSpPr>
        <p:spPr>
          <a:xfrm rot="-2551624">
            <a:off x="14313948" y="1461376"/>
            <a:ext cx="2681742" cy="1823584"/>
          </a:xfrm>
          <a:custGeom>
            <a:avLst/>
            <a:gdLst/>
            <a:ahLst/>
            <a:cxnLst/>
            <a:rect l="l" t="t" r="r" b="b"/>
            <a:pathLst>
              <a:path w="2681742" h="1823584">
                <a:moveTo>
                  <a:pt x="0" y="0"/>
                </a:moveTo>
                <a:lnTo>
                  <a:pt x="2681742" y="0"/>
                </a:lnTo>
                <a:lnTo>
                  <a:pt x="2681742" y="1823584"/>
                </a:lnTo>
                <a:lnTo>
                  <a:pt x="0" y="1823584"/>
                </a:lnTo>
                <a:lnTo>
                  <a:pt x="0" y="0"/>
                </a:lnTo>
                <a:close/>
              </a:path>
            </a:pathLst>
          </a:custGeom>
          <a:blipFill>
            <a:blip r:embed="rId5"/>
            <a:stretch>
              <a:fillRect/>
            </a:stretch>
          </a:blipFill>
        </p:spPr>
      </p:sp>
      <p:sp>
        <p:nvSpPr>
          <p:cNvPr id="7" name="TextBox 7"/>
          <p:cNvSpPr txBox="1"/>
          <p:nvPr/>
        </p:nvSpPr>
        <p:spPr>
          <a:xfrm>
            <a:off x="1028700" y="1744518"/>
            <a:ext cx="8115300"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Cy Grotesk Wide"/>
              </a:rPr>
              <a:t>PROBLEM</a:t>
            </a:r>
          </a:p>
        </p:txBody>
      </p:sp>
      <p:sp>
        <p:nvSpPr>
          <p:cNvPr id="8" name="TextBox 8"/>
          <p:cNvSpPr txBox="1"/>
          <p:nvPr/>
        </p:nvSpPr>
        <p:spPr>
          <a:xfrm>
            <a:off x="1548537" y="4915579"/>
            <a:ext cx="14813789" cy="3644587"/>
          </a:xfrm>
          <a:prstGeom prst="rect">
            <a:avLst/>
          </a:prstGeom>
        </p:spPr>
        <p:txBody>
          <a:bodyPr lIns="0" tIns="0" rIns="0" bIns="0" rtlCol="0" anchor="t">
            <a:spAutoFit/>
          </a:bodyPr>
          <a:lstStyle/>
          <a:p>
            <a:pPr algn="just">
              <a:lnSpc>
                <a:spcPts val="3640"/>
              </a:lnSpc>
            </a:pPr>
            <a:r>
              <a:rPr lang="en-US" sz="2600" dirty="0">
                <a:solidFill>
                  <a:srgbClr val="FFFFFF"/>
                </a:solidFill>
                <a:latin typeface="Cy Grotesk Wide"/>
              </a:rPr>
              <a:t>Develop a fintech solution that promotes financial literacy and education among youth to equip them with essential money management skills. Many young individuals lack fundamental knowledge about personal finance, which can lead to poor financial decisions and long-term consequences. This challenge focuses on creating engaging and accessible fintech tools or platforms that educate young people about topics such as budgeting, saving, investing, and responsible borrowing.</a:t>
            </a:r>
          </a:p>
          <a:p>
            <a:pPr algn="just">
              <a:lnSpc>
                <a:spcPts val="3640"/>
              </a:lnSpc>
            </a:pPr>
            <a:r>
              <a:rPr lang="en-US" sz="2600" b="1" dirty="0">
                <a:solidFill>
                  <a:srgbClr val="FFFFFF"/>
                </a:solidFill>
                <a:latin typeface="Cy Grotesk Wide"/>
              </a:rPr>
              <a:t>PROBLEM STATEMENT -07</a:t>
            </a:r>
          </a:p>
        </p:txBody>
      </p:sp>
      <p:sp>
        <p:nvSpPr>
          <p:cNvPr id="9" name="Freeform 9"/>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096" t="-32860" r="-28004" b="-24888"/>
            </a:stretch>
          </a:blipFill>
        </p:spPr>
      </p:sp>
      <p:sp>
        <p:nvSpPr>
          <p:cNvPr id="3" name="Freeform 3"/>
          <p:cNvSpPr/>
          <p:nvPr/>
        </p:nvSpPr>
        <p:spPr>
          <a:xfrm>
            <a:off x="-2688810" y="5967476"/>
            <a:ext cx="6581648" cy="6581648"/>
          </a:xfrm>
          <a:custGeom>
            <a:avLst/>
            <a:gdLst/>
            <a:ahLst/>
            <a:cxnLst/>
            <a:rect l="l" t="t" r="r" b="b"/>
            <a:pathLst>
              <a:path w="6581648" h="6581648">
                <a:moveTo>
                  <a:pt x="0" y="0"/>
                </a:moveTo>
                <a:lnTo>
                  <a:pt x="6581649" y="0"/>
                </a:lnTo>
                <a:lnTo>
                  <a:pt x="6581649" y="6581648"/>
                </a:lnTo>
                <a:lnTo>
                  <a:pt x="0" y="65816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025210" y="1307554"/>
            <a:ext cx="8668646" cy="7950746"/>
            <a:chOff x="0" y="0"/>
            <a:chExt cx="2009476" cy="1843060"/>
          </a:xfrm>
        </p:grpSpPr>
        <p:sp>
          <p:nvSpPr>
            <p:cNvPr id="5" name="Freeform 5"/>
            <p:cNvSpPr/>
            <p:nvPr/>
          </p:nvSpPr>
          <p:spPr>
            <a:xfrm>
              <a:off x="0" y="0"/>
              <a:ext cx="2009476" cy="1843060"/>
            </a:xfrm>
            <a:custGeom>
              <a:avLst/>
              <a:gdLst/>
              <a:ahLst/>
              <a:cxnLst/>
              <a:rect l="l" t="t" r="r" b="b"/>
              <a:pathLst>
                <a:path w="2009476" h="1843060">
                  <a:moveTo>
                    <a:pt x="1885016" y="1843060"/>
                  </a:moveTo>
                  <a:lnTo>
                    <a:pt x="124460" y="1843060"/>
                  </a:lnTo>
                  <a:cubicBezTo>
                    <a:pt x="55880" y="1843060"/>
                    <a:pt x="0" y="1787180"/>
                    <a:pt x="0" y="1718600"/>
                  </a:cubicBezTo>
                  <a:lnTo>
                    <a:pt x="0" y="124460"/>
                  </a:lnTo>
                  <a:cubicBezTo>
                    <a:pt x="0" y="55880"/>
                    <a:pt x="55880" y="0"/>
                    <a:pt x="124460" y="0"/>
                  </a:cubicBezTo>
                  <a:lnTo>
                    <a:pt x="1885016" y="0"/>
                  </a:lnTo>
                  <a:cubicBezTo>
                    <a:pt x="1953596" y="0"/>
                    <a:pt x="2009476" y="55880"/>
                    <a:pt x="2009476" y="124460"/>
                  </a:cubicBezTo>
                  <a:lnTo>
                    <a:pt x="2009476" y="1718600"/>
                  </a:lnTo>
                  <a:cubicBezTo>
                    <a:pt x="2009476" y="1787180"/>
                    <a:pt x="1953596" y="1843060"/>
                    <a:pt x="1885016" y="1843060"/>
                  </a:cubicBezTo>
                  <a:close/>
                </a:path>
              </a:pathLst>
            </a:custGeom>
            <a:solidFill>
              <a:srgbClr val="FFFFFF">
                <a:alpha val="17647"/>
              </a:srgbClr>
            </a:solidFill>
          </p:spPr>
        </p:sp>
      </p:grpSp>
      <p:sp>
        <p:nvSpPr>
          <p:cNvPr id="6" name="Freeform 6"/>
          <p:cNvSpPr/>
          <p:nvPr/>
        </p:nvSpPr>
        <p:spPr>
          <a:xfrm rot="-291066">
            <a:off x="12912556" y="-762013"/>
            <a:ext cx="2675929" cy="2505338"/>
          </a:xfrm>
          <a:custGeom>
            <a:avLst/>
            <a:gdLst/>
            <a:ahLst/>
            <a:cxnLst/>
            <a:rect l="l" t="t" r="r" b="b"/>
            <a:pathLst>
              <a:path w="2675929" h="2505338">
                <a:moveTo>
                  <a:pt x="0" y="0"/>
                </a:moveTo>
                <a:lnTo>
                  <a:pt x="2675928" y="0"/>
                </a:lnTo>
                <a:lnTo>
                  <a:pt x="2675928" y="2505338"/>
                </a:lnTo>
                <a:lnTo>
                  <a:pt x="0" y="2505338"/>
                </a:lnTo>
                <a:lnTo>
                  <a:pt x="0" y="0"/>
                </a:lnTo>
                <a:close/>
              </a:path>
            </a:pathLst>
          </a:custGeom>
          <a:blipFill>
            <a:blip r:embed="rId5"/>
            <a:stretch>
              <a:fillRect/>
            </a:stretch>
          </a:blipFill>
        </p:spPr>
      </p:sp>
      <p:sp>
        <p:nvSpPr>
          <p:cNvPr id="7" name="Freeform 7"/>
          <p:cNvSpPr/>
          <p:nvPr/>
        </p:nvSpPr>
        <p:spPr>
          <a:xfrm rot="875122">
            <a:off x="-1253476" y="4863757"/>
            <a:ext cx="3584819" cy="3284590"/>
          </a:xfrm>
          <a:custGeom>
            <a:avLst/>
            <a:gdLst/>
            <a:ahLst/>
            <a:cxnLst/>
            <a:rect l="l" t="t" r="r" b="b"/>
            <a:pathLst>
              <a:path w="3584819" h="3284590">
                <a:moveTo>
                  <a:pt x="0" y="0"/>
                </a:moveTo>
                <a:lnTo>
                  <a:pt x="3584818" y="0"/>
                </a:lnTo>
                <a:lnTo>
                  <a:pt x="3584818" y="3284590"/>
                </a:lnTo>
                <a:lnTo>
                  <a:pt x="0" y="3284590"/>
                </a:lnTo>
                <a:lnTo>
                  <a:pt x="0" y="0"/>
                </a:lnTo>
                <a:close/>
              </a:path>
            </a:pathLst>
          </a:custGeom>
          <a:blipFill>
            <a:blip r:embed="rId6"/>
            <a:stretch>
              <a:fillRect/>
            </a:stretch>
          </a:blipFill>
        </p:spPr>
      </p:sp>
      <p:sp>
        <p:nvSpPr>
          <p:cNvPr id="8" name="TextBox 8"/>
          <p:cNvSpPr txBox="1"/>
          <p:nvPr/>
        </p:nvSpPr>
        <p:spPr>
          <a:xfrm>
            <a:off x="920058" y="2553697"/>
            <a:ext cx="6767343" cy="1238250"/>
          </a:xfrm>
          <a:prstGeom prst="rect">
            <a:avLst/>
          </a:prstGeom>
        </p:spPr>
        <p:txBody>
          <a:bodyPr lIns="0" tIns="0" rIns="0" bIns="0" rtlCol="0" anchor="t">
            <a:spAutoFit/>
          </a:bodyPr>
          <a:lstStyle/>
          <a:p>
            <a:pPr>
              <a:lnSpc>
                <a:spcPts val="9600"/>
              </a:lnSpc>
            </a:pPr>
            <a:r>
              <a:rPr lang="en-US" sz="8000">
                <a:solidFill>
                  <a:srgbClr val="FFFFFF"/>
                </a:solidFill>
                <a:latin typeface="Cy Grotesk Wide"/>
              </a:rPr>
              <a:t>SOLUTION</a:t>
            </a:r>
          </a:p>
        </p:txBody>
      </p:sp>
      <p:sp>
        <p:nvSpPr>
          <p:cNvPr id="9" name="Freeform 9"/>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8931318" y="2525122"/>
            <a:ext cx="6910641" cy="5467985"/>
          </a:xfrm>
          <a:prstGeom prst="rect">
            <a:avLst/>
          </a:prstGeom>
        </p:spPr>
        <p:txBody>
          <a:bodyPr lIns="0" tIns="0" rIns="0" bIns="0" rtlCol="0" anchor="t">
            <a:spAutoFit/>
          </a:bodyPr>
          <a:lstStyle/>
          <a:p>
            <a:pPr algn="just">
              <a:lnSpc>
                <a:spcPts val="3640"/>
              </a:lnSpc>
            </a:pPr>
            <a:r>
              <a:rPr lang="en-US" sz="2600">
                <a:solidFill>
                  <a:srgbClr val="FFFFFF"/>
                </a:solidFill>
                <a:latin typeface="Cy Grotesk Wide"/>
              </a:rPr>
              <a:t>Our fintech solution leverages AI-driven language processing to analyze financial stories and market trends. Users interact with the system, receiving personalized investment recommendations and insights into stock performance and future demand. Empowering investors with informed decisions, we bridge the gap between complex financial data and actionable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467537"/>
            <a:ext cx="4975209" cy="6444650"/>
            <a:chOff x="0" y="0"/>
            <a:chExt cx="1153301" cy="1493932"/>
          </a:xfrm>
        </p:grpSpPr>
        <p:sp>
          <p:nvSpPr>
            <p:cNvPr id="4" name="Freeform 4"/>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5" name="Group 5"/>
          <p:cNvGrpSpPr/>
          <p:nvPr/>
        </p:nvGrpSpPr>
        <p:grpSpPr>
          <a:xfrm>
            <a:off x="6656395" y="2467537"/>
            <a:ext cx="4975209" cy="6444650"/>
            <a:chOff x="0" y="0"/>
            <a:chExt cx="1153301" cy="1493932"/>
          </a:xfrm>
        </p:grpSpPr>
        <p:sp>
          <p:nvSpPr>
            <p:cNvPr id="6" name="Freeform 6"/>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sp>
        <p:nvSpPr>
          <p:cNvPr id="7" name="Freeform 7"/>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2284091" y="2467537"/>
            <a:ext cx="4975209" cy="6444650"/>
            <a:chOff x="0" y="0"/>
            <a:chExt cx="1153301" cy="1493932"/>
          </a:xfrm>
        </p:grpSpPr>
        <p:sp>
          <p:nvSpPr>
            <p:cNvPr id="9" name="Freeform 9"/>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10" name="Group 10"/>
          <p:cNvGrpSpPr>
            <a:grpSpLocks noChangeAspect="1"/>
          </p:cNvGrpSpPr>
          <p:nvPr/>
        </p:nvGrpSpPr>
        <p:grpSpPr>
          <a:xfrm>
            <a:off x="1448080" y="2940340"/>
            <a:ext cx="4136449" cy="2481869"/>
            <a:chOff x="0" y="0"/>
            <a:chExt cx="6350000" cy="3810000"/>
          </a:xfrm>
        </p:grpSpPr>
        <p:sp>
          <p:nvSpPr>
            <p:cNvPr id="11" name="Freeform 11"/>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5625" b="-5625"/>
              </a:stretch>
            </a:blipFill>
          </p:spPr>
        </p:sp>
      </p:grpSp>
      <p:grpSp>
        <p:nvGrpSpPr>
          <p:cNvPr id="12" name="Group 12"/>
          <p:cNvGrpSpPr>
            <a:grpSpLocks noChangeAspect="1"/>
          </p:cNvGrpSpPr>
          <p:nvPr/>
        </p:nvGrpSpPr>
        <p:grpSpPr>
          <a:xfrm>
            <a:off x="7075775" y="2940340"/>
            <a:ext cx="4136449" cy="2481869"/>
            <a:chOff x="0" y="0"/>
            <a:chExt cx="6350000" cy="3810000"/>
          </a:xfrm>
        </p:grpSpPr>
        <p:sp>
          <p:nvSpPr>
            <p:cNvPr id="13" name="Freeform 13"/>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t="-5625" b="-5625"/>
              </a:stretch>
            </a:blipFill>
          </p:spPr>
        </p:sp>
      </p:grpSp>
      <p:grpSp>
        <p:nvGrpSpPr>
          <p:cNvPr id="14" name="Group 14"/>
          <p:cNvGrpSpPr>
            <a:grpSpLocks noChangeAspect="1"/>
          </p:cNvGrpSpPr>
          <p:nvPr/>
        </p:nvGrpSpPr>
        <p:grpSpPr>
          <a:xfrm>
            <a:off x="12703471" y="2940340"/>
            <a:ext cx="4136449" cy="2481869"/>
            <a:chOff x="0" y="0"/>
            <a:chExt cx="6350000" cy="3810000"/>
          </a:xfrm>
        </p:grpSpPr>
        <p:sp>
          <p:nvSpPr>
            <p:cNvPr id="15" name="Freeform 15"/>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5172" r="-5172"/>
              </a:stretch>
            </a:blipFill>
          </p:spPr>
        </p:sp>
      </p:grpSp>
      <p:sp>
        <p:nvSpPr>
          <p:cNvPr id="16" name="Freeform 16"/>
          <p:cNvSpPr/>
          <p:nvPr/>
        </p:nvSpPr>
        <p:spPr>
          <a:xfrm rot="-833048">
            <a:off x="-1357438" y="336744"/>
            <a:ext cx="3259809" cy="3721564"/>
          </a:xfrm>
          <a:custGeom>
            <a:avLst/>
            <a:gdLst/>
            <a:ahLst/>
            <a:cxnLst/>
            <a:rect l="l" t="t" r="r" b="b"/>
            <a:pathLst>
              <a:path w="3259809" h="3721564">
                <a:moveTo>
                  <a:pt x="0" y="0"/>
                </a:moveTo>
                <a:lnTo>
                  <a:pt x="3259809" y="0"/>
                </a:lnTo>
                <a:lnTo>
                  <a:pt x="3259809" y="3721565"/>
                </a:lnTo>
                <a:lnTo>
                  <a:pt x="0" y="3721565"/>
                </a:lnTo>
                <a:lnTo>
                  <a:pt x="0" y="0"/>
                </a:lnTo>
                <a:close/>
              </a:path>
            </a:pathLst>
          </a:custGeom>
          <a:blipFill>
            <a:blip r:embed="rId7"/>
            <a:stretch>
              <a:fillRect/>
            </a:stretch>
          </a:blipFill>
        </p:spPr>
      </p:sp>
      <p:sp>
        <p:nvSpPr>
          <p:cNvPr id="17" name="Freeform 17"/>
          <p:cNvSpPr/>
          <p:nvPr/>
        </p:nvSpPr>
        <p:spPr>
          <a:xfrm rot="1185718">
            <a:off x="14899348" y="6820369"/>
            <a:ext cx="3586636" cy="4875862"/>
          </a:xfrm>
          <a:custGeom>
            <a:avLst/>
            <a:gdLst/>
            <a:ahLst/>
            <a:cxnLst/>
            <a:rect l="l" t="t" r="r" b="b"/>
            <a:pathLst>
              <a:path w="3586636" h="4875862">
                <a:moveTo>
                  <a:pt x="0" y="0"/>
                </a:moveTo>
                <a:lnTo>
                  <a:pt x="3586636" y="0"/>
                </a:lnTo>
                <a:lnTo>
                  <a:pt x="3586636" y="4875862"/>
                </a:lnTo>
                <a:lnTo>
                  <a:pt x="0" y="4875862"/>
                </a:lnTo>
                <a:lnTo>
                  <a:pt x="0" y="0"/>
                </a:lnTo>
                <a:close/>
              </a:path>
            </a:pathLst>
          </a:custGeom>
          <a:blipFill>
            <a:blip r:embed="rId8"/>
            <a:stretch>
              <a:fillRect/>
            </a:stretch>
          </a:blipFill>
        </p:spPr>
      </p:sp>
      <p:sp>
        <p:nvSpPr>
          <p:cNvPr id="18" name="AutoShape 18"/>
          <p:cNvSpPr/>
          <p:nvPr/>
        </p:nvSpPr>
        <p:spPr>
          <a:xfrm>
            <a:off x="1448080" y="7064691"/>
            <a:ext cx="4136449" cy="0"/>
          </a:xfrm>
          <a:prstGeom prst="line">
            <a:avLst/>
          </a:prstGeom>
          <a:ln w="19050" cap="flat">
            <a:solidFill>
              <a:srgbClr val="FFFFFF"/>
            </a:solidFill>
            <a:prstDash val="solid"/>
            <a:headEnd type="none" w="sm" len="sm"/>
            <a:tailEnd type="none" w="sm" len="sm"/>
          </a:ln>
        </p:spPr>
      </p:sp>
      <p:sp>
        <p:nvSpPr>
          <p:cNvPr id="19" name="AutoShape 19"/>
          <p:cNvSpPr/>
          <p:nvPr/>
        </p:nvSpPr>
        <p:spPr>
          <a:xfrm>
            <a:off x="7155974" y="7055166"/>
            <a:ext cx="4136449" cy="0"/>
          </a:xfrm>
          <a:prstGeom prst="line">
            <a:avLst/>
          </a:prstGeom>
          <a:ln w="19050" cap="flat">
            <a:solidFill>
              <a:srgbClr val="FFFFFF"/>
            </a:solidFill>
            <a:prstDash val="solid"/>
            <a:headEnd type="none" w="sm" len="sm"/>
            <a:tailEnd type="none" w="sm" len="sm"/>
          </a:ln>
        </p:spPr>
      </p:sp>
      <p:sp>
        <p:nvSpPr>
          <p:cNvPr id="20" name="AutoShape 20"/>
          <p:cNvSpPr/>
          <p:nvPr/>
        </p:nvSpPr>
        <p:spPr>
          <a:xfrm>
            <a:off x="12703471" y="7074216"/>
            <a:ext cx="4136449" cy="0"/>
          </a:xfrm>
          <a:prstGeom prst="line">
            <a:avLst/>
          </a:prstGeom>
          <a:ln w="19050" cap="flat">
            <a:solidFill>
              <a:srgbClr val="FFFFFF"/>
            </a:solidFill>
            <a:prstDash val="solid"/>
            <a:headEnd type="none" w="sm" len="sm"/>
            <a:tailEnd type="none" w="sm" len="sm"/>
          </a:ln>
        </p:spPr>
      </p:sp>
      <p:sp>
        <p:nvSpPr>
          <p:cNvPr id="21" name="Freeform 21"/>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SERVICES</a:t>
            </a:r>
          </a:p>
        </p:txBody>
      </p:sp>
      <p:sp>
        <p:nvSpPr>
          <p:cNvPr id="23" name="TextBox 23"/>
          <p:cNvSpPr txBox="1"/>
          <p:nvPr/>
        </p:nvSpPr>
        <p:spPr>
          <a:xfrm>
            <a:off x="1120025" y="7352162"/>
            <a:ext cx="4792559"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Tailored stock suggestions based on user preferences, risk tolerance, and financial goals.dience.</a:t>
            </a:r>
          </a:p>
        </p:txBody>
      </p:sp>
      <p:sp>
        <p:nvSpPr>
          <p:cNvPr id="24" name="TextBox 24"/>
          <p:cNvSpPr txBox="1"/>
          <p:nvPr/>
        </p:nvSpPr>
        <p:spPr>
          <a:xfrm>
            <a:off x="1443621" y="5802311"/>
            <a:ext cx="4136449" cy="843280"/>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Personalized  Recommendations</a:t>
            </a:r>
          </a:p>
        </p:txBody>
      </p:sp>
      <p:sp>
        <p:nvSpPr>
          <p:cNvPr id="25" name="TextBox 25"/>
          <p:cNvSpPr txBox="1"/>
          <p:nvPr/>
        </p:nvSpPr>
        <p:spPr>
          <a:xfrm>
            <a:off x="6935795" y="7352162"/>
            <a:ext cx="4576806"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Insights into current market trends and predictions on future stock performance.</a:t>
            </a:r>
          </a:p>
        </p:txBody>
      </p:sp>
      <p:sp>
        <p:nvSpPr>
          <p:cNvPr id="26" name="TextBox 26"/>
          <p:cNvSpPr txBox="1"/>
          <p:nvPr/>
        </p:nvSpPr>
        <p:spPr>
          <a:xfrm>
            <a:off x="6935795" y="6077061"/>
            <a:ext cx="4576806"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Market Trend Analysis</a:t>
            </a:r>
          </a:p>
        </p:txBody>
      </p:sp>
      <p:sp>
        <p:nvSpPr>
          <p:cNvPr id="27" name="TextBox 27"/>
          <p:cNvSpPr txBox="1"/>
          <p:nvPr/>
        </p:nvSpPr>
        <p:spPr>
          <a:xfrm>
            <a:off x="12703471" y="7331391"/>
            <a:ext cx="4136449" cy="1308100"/>
          </a:xfrm>
          <a:prstGeom prst="rect">
            <a:avLst/>
          </a:prstGeom>
        </p:spPr>
        <p:txBody>
          <a:bodyPr lIns="0" tIns="0" rIns="0" bIns="0" rtlCol="0" anchor="t">
            <a:spAutoFit/>
          </a:bodyPr>
          <a:lstStyle/>
          <a:p>
            <a:pPr algn="ctr">
              <a:lnSpc>
                <a:spcPts val="2600"/>
              </a:lnSpc>
            </a:pPr>
            <a:r>
              <a:rPr lang="en-US" sz="2000">
                <a:solidFill>
                  <a:srgbClr val="FFFFFF"/>
                </a:solidFill>
                <a:latin typeface="Cy Grotesk Key"/>
              </a:rPr>
              <a:t>Ability to understand and analyze financial news, reports, and narratives to extract valuable insights.</a:t>
            </a:r>
          </a:p>
        </p:txBody>
      </p:sp>
      <p:sp>
        <p:nvSpPr>
          <p:cNvPr id="28" name="TextBox 28"/>
          <p:cNvSpPr txBox="1"/>
          <p:nvPr/>
        </p:nvSpPr>
        <p:spPr>
          <a:xfrm>
            <a:off x="12703471" y="5931195"/>
            <a:ext cx="4136449" cy="843280"/>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Financial Story Interpretation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467537"/>
            <a:ext cx="4975209" cy="6444650"/>
            <a:chOff x="0" y="0"/>
            <a:chExt cx="1153301" cy="1493932"/>
          </a:xfrm>
        </p:grpSpPr>
        <p:sp>
          <p:nvSpPr>
            <p:cNvPr id="4" name="Freeform 4"/>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5" name="Group 5"/>
          <p:cNvGrpSpPr/>
          <p:nvPr/>
        </p:nvGrpSpPr>
        <p:grpSpPr>
          <a:xfrm>
            <a:off x="6656395" y="2467537"/>
            <a:ext cx="4975209" cy="6444650"/>
            <a:chOff x="0" y="0"/>
            <a:chExt cx="1153301" cy="1493932"/>
          </a:xfrm>
        </p:grpSpPr>
        <p:sp>
          <p:nvSpPr>
            <p:cNvPr id="6" name="Freeform 6"/>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sp>
        <p:nvSpPr>
          <p:cNvPr id="7" name="Freeform 7"/>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2284091" y="2467537"/>
            <a:ext cx="4975209" cy="6444650"/>
            <a:chOff x="0" y="0"/>
            <a:chExt cx="1153301" cy="1493932"/>
          </a:xfrm>
        </p:grpSpPr>
        <p:sp>
          <p:nvSpPr>
            <p:cNvPr id="9" name="Freeform 9"/>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10" name="Group 10"/>
          <p:cNvGrpSpPr>
            <a:grpSpLocks noChangeAspect="1"/>
          </p:cNvGrpSpPr>
          <p:nvPr/>
        </p:nvGrpSpPr>
        <p:grpSpPr>
          <a:xfrm>
            <a:off x="1448080" y="2940340"/>
            <a:ext cx="4136449" cy="2481869"/>
            <a:chOff x="0" y="0"/>
            <a:chExt cx="6350000" cy="3810000"/>
          </a:xfrm>
        </p:grpSpPr>
        <p:sp>
          <p:nvSpPr>
            <p:cNvPr id="11" name="Freeform 11"/>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20588" r="-20588"/>
              </a:stretch>
            </a:blipFill>
          </p:spPr>
        </p:sp>
      </p:grpSp>
      <p:grpSp>
        <p:nvGrpSpPr>
          <p:cNvPr id="12" name="Group 12"/>
          <p:cNvGrpSpPr>
            <a:grpSpLocks noChangeAspect="1"/>
          </p:cNvGrpSpPr>
          <p:nvPr/>
        </p:nvGrpSpPr>
        <p:grpSpPr>
          <a:xfrm>
            <a:off x="7075775" y="2940340"/>
            <a:ext cx="4136449" cy="2481869"/>
            <a:chOff x="0" y="0"/>
            <a:chExt cx="6350000" cy="3810000"/>
          </a:xfrm>
        </p:grpSpPr>
        <p:sp>
          <p:nvSpPr>
            <p:cNvPr id="13" name="Freeform 13"/>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t="-12500" b="-12500"/>
              </a:stretch>
            </a:blipFill>
          </p:spPr>
        </p:sp>
      </p:grpSp>
      <p:grpSp>
        <p:nvGrpSpPr>
          <p:cNvPr id="14" name="Group 14"/>
          <p:cNvGrpSpPr>
            <a:grpSpLocks noChangeAspect="1"/>
          </p:cNvGrpSpPr>
          <p:nvPr/>
        </p:nvGrpSpPr>
        <p:grpSpPr>
          <a:xfrm>
            <a:off x="12703471" y="2940340"/>
            <a:ext cx="4136449" cy="2481869"/>
            <a:chOff x="0" y="0"/>
            <a:chExt cx="6350000" cy="3810000"/>
          </a:xfrm>
        </p:grpSpPr>
        <p:sp>
          <p:nvSpPr>
            <p:cNvPr id="15" name="Freeform 15"/>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5520" b="-5520"/>
              </a:stretch>
            </a:blipFill>
          </p:spPr>
        </p:sp>
      </p:grpSp>
      <p:sp>
        <p:nvSpPr>
          <p:cNvPr id="16" name="Freeform 16"/>
          <p:cNvSpPr/>
          <p:nvPr/>
        </p:nvSpPr>
        <p:spPr>
          <a:xfrm rot="-833048">
            <a:off x="-1873767" y="6560056"/>
            <a:ext cx="3259809" cy="3721564"/>
          </a:xfrm>
          <a:custGeom>
            <a:avLst/>
            <a:gdLst/>
            <a:ahLst/>
            <a:cxnLst/>
            <a:rect l="l" t="t" r="r" b="b"/>
            <a:pathLst>
              <a:path w="3259809" h="3721564">
                <a:moveTo>
                  <a:pt x="0" y="0"/>
                </a:moveTo>
                <a:lnTo>
                  <a:pt x="3259809" y="0"/>
                </a:lnTo>
                <a:lnTo>
                  <a:pt x="3259809" y="3721565"/>
                </a:lnTo>
                <a:lnTo>
                  <a:pt x="0" y="3721565"/>
                </a:lnTo>
                <a:lnTo>
                  <a:pt x="0" y="0"/>
                </a:lnTo>
                <a:close/>
              </a:path>
            </a:pathLst>
          </a:custGeom>
          <a:blipFill>
            <a:blip r:embed="rId7"/>
            <a:stretch>
              <a:fillRect/>
            </a:stretch>
          </a:blipFill>
        </p:spPr>
      </p:sp>
      <p:sp>
        <p:nvSpPr>
          <p:cNvPr id="17" name="Freeform 17"/>
          <p:cNvSpPr/>
          <p:nvPr/>
        </p:nvSpPr>
        <p:spPr>
          <a:xfrm rot="1185718">
            <a:off x="16172683" y="-1797746"/>
            <a:ext cx="3586636" cy="4875862"/>
          </a:xfrm>
          <a:custGeom>
            <a:avLst/>
            <a:gdLst/>
            <a:ahLst/>
            <a:cxnLst/>
            <a:rect l="l" t="t" r="r" b="b"/>
            <a:pathLst>
              <a:path w="3586636" h="4875862">
                <a:moveTo>
                  <a:pt x="0" y="0"/>
                </a:moveTo>
                <a:lnTo>
                  <a:pt x="3586636" y="0"/>
                </a:lnTo>
                <a:lnTo>
                  <a:pt x="3586636" y="4875862"/>
                </a:lnTo>
                <a:lnTo>
                  <a:pt x="0" y="4875862"/>
                </a:lnTo>
                <a:lnTo>
                  <a:pt x="0" y="0"/>
                </a:lnTo>
                <a:close/>
              </a:path>
            </a:pathLst>
          </a:custGeom>
          <a:blipFill>
            <a:blip r:embed="rId8"/>
            <a:stretch>
              <a:fillRect/>
            </a:stretch>
          </a:blipFill>
        </p:spPr>
      </p:sp>
      <p:sp>
        <p:nvSpPr>
          <p:cNvPr id="18" name="AutoShape 18"/>
          <p:cNvSpPr/>
          <p:nvPr/>
        </p:nvSpPr>
        <p:spPr>
          <a:xfrm>
            <a:off x="1448080" y="6912588"/>
            <a:ext cx="4136449" cy="0"/>
          </a:xfrm>
          <a:prstGeom prst="line">
            <a:avLst/>
          </a:prstGeom>
          <a:ln w="19050" cap="flat">
            <a:solidFill>
              <a:srgbClr val="FFFFFF"/>
            </a:solidFill>
            <a:prstDash val="solid"/>
            <a:headEnd type="none" w="sm" len="sm"/>
            <a:tailEnd type="none" w="sm" len="sm"/>
          </a:ln>
        </p:spPr>
      </p:sp>
      <p:sp>
        <p:nvSpPr>
          <p:cNvPr id="19" name="AutoShape 19"/>
          <p:cNvSpPr/>
          <p:nvPr/>
        </p:nvSpPr>
        <p:spPr>
          <a:xfrm>
            <a:off x="7075775" y="6893538"/>
            <a:ext cx="4136449" cy="0"/>
          </a:xfrm>
          <a:prstGeom prst="line">
            <a:avLst/>
          </a:prstGeom>
          <a:ln w="19050" cap="flat">
            <a:solidFill>
              <a:srgbClr val="FFFFFF"/>
            </a:solidFill>
            <a:prstDash val="solid"/>
            <a:headEnd type="none" w="sm" len="sm"/>
            <a:tailEnd type="none" w="sm" len="sm"/>
          </a:ln>
        </p:spPr>
      </p:sp>
      <p:sp>
        <p:nvSpPr>
          <p:cNvPr id="20" name="AutoShape 20"/>
          <p:cNvSpPr/>
          <p:nvPr/>
        </p:nvSpPr>
        <p:spPr>
          <a:xfrm>
            <a:off x="12703471" y="6903063"/>
            <a:ext cx="4136449" cy="0"/>
          </a:xfrm>
          <a:prstGeom prst="line">
            <a:avLst/>
          </a:prstGeom>
          <a:ln w="19050" cap="flat">
            <a:solidFill>
              <a:srgbClr val="FFFFFF"/>
            </a:solidFill>
            <a:prstDash val="solid"/>
            <a:headEnd type="none" w="sm" len="sm"/>
            <a:tailEnd type="none" w="sm" len="sm"/>
          </a:ln>
        </p:spPr>
      </p:sp>
      <p:sp>
        <p:nvSpPr>
          <p:cNvPr id="21" name="Freeform 21"/>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SERVICES</a:t>
            </a:r>
          </a:p>
        </p:txBody>
      </p:sp>
      <p:sp>
        <p:nvSpPr>
          <p:cNvPr id="23" name="TextBox 23"/>
          <p:cNvSpPr txBox="1"/>
          <p:nvPr/>
        </p:nvSpPr>
        <p:spPr>
          <a:xfrm>
            <a:off x="1120025" y="7369788"/>
            <a:ext cx="4792559"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Evaluation of investment risks associated with specific stocks or market conditions.</a:t>
            </a:r>
          </a:p>
        </p:txBody>
      </p:sp>
      <p:sp>
        <p:nvSpPr>
          <p:cNvPr id="24" name="TextBox 24"/>
          <p:cNvSpPr txBox="1"/>
          <p:nvPr/>
        </p:nvSpPr>
        <p:spPr>
          <a:xfrm>
            <a:off x="1443621" y="6006459"/>
            <a:ext cx="4136449"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Risk Assessment</a:t>
            </a:r>
          </a:p>
        </p:txBody>
      </p:sp>
      <p:sp>
        <p:nvSpPr>
          <p:cNvPr id="25" name="TextBox 25"/>
          <p:cNvSpPr txBox="1"/>
          <p:nvPr/>
        </p:nvSpPr>
        <p:spPr>
          <a:xfrm>
            <a:off x="6855597" y="7369788"/>
            <a:ext cx="4576806"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Recommendations to optimize investment portfolios for better diversification and returns.</a:t>
            </a:r>
          </a:p>
        </p:txBody>
      </p:sp>
      <p:sp>
        <p:nvSpPr>
          <p:cNvPr id="26" name="TextBox 26"/>
          <p:cNvSpPr txBox="1"/>
          <p:nvPr/>
        </p:nvSpPr>
        <p:spPr>
          <a:xfrm>
            <a:off x="6855597" y="6006459"/>
            <a:ext cx="4576806"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Portfolio Optimization</a:t>
            </a:r>
          </a:p>
        </p:txBody>
      </p:sp>
      <p:sp>
        <p:nvSpPr>
          <p:cNvPr id="27" name="TextBox 27"/>
          <p:cNvSpPr txBox="1"/>
          <p:nvPr/>
        </p:nvSpPr>
        <p:spPr>
          <a:xfrm>
            <a:off x="12703471" y="7207863"/>
            <a:ext cx="4136449" cy="1308100"/>
          </a:xfrm>
          <a:prstGeom prst="rect">
            <a:avLst/>
          </a:prstGeom>
        </p:spPr>
        <p:txBody>
          <a:bodyPr lIns="0" tIns="0" rIns="0" bIns="0" rtlCol="0" anchor="t">
            <a:spAutoFit/>
          </a:bodyPr>
          <a:lstStyle/>
          <a:p>
            <a:pPr algn="ctr">
              <a:lnSpc>
                <a:spcPts val="2600"/>
              </a:lnSpc>
            </a:pPr>
            <a:r>
              <a:rPr lang="en-US" sz="2000">
                <a:solidFill>
                  <a:srgbClr val="FFFFFF"/>
                </a:solidFill>
                <a:latin typeface="Cy Grotesk Key"/>
              </a:rPr>
              <a:t>Timely updates on stock market movements, news, and events impacting investment decisions.</a:t>
            </a:r>
          </a:p>
        </p:txBody>
      </p:sp>
      <p:sp>
        <p:nvSpPr>
          <p:cNvPr id="28" name="TextBox 28"/>
          <p:cNvSpPr txBox="1"/>
          <p:nvPr/>
        </p:nvSpPr>
        <p:spPr>
          <a:xfrm>
            <a:off x="12703471" y="6006459"/>
            <a:ext cx="4136449"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Real-time Updates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35512" y="3588458"/>
            <a:ext cx="7975454" cy="7975454"/>
          </a:xfrm>
          <a:custGeom>
            <a:avLst/>
            <a:gdLst/>
            <a:ahLst/>
            <a:cxnLst/>
            <a:rect l="l" t="t" r="r" b="b"/>
            <a:pathLst>
              <a:path w="7975454" h="7975454">
                <a:moveTo>
                  <a:pt x="0" y="0"/>
                </a:moveTo>
                <a:lnTo>
                  <a:pt x="7975453" y="0"/>
                </a:lnTo>
                <a:lnTo>
                  <a:pt x="7975453"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429648" y="2197527"/>
            <a:ext cx="4975209" cy="6444650"/>
            <a:chOff x="0" y="0"/>
            <a:chExt cx="1153301" cy="1493932"/>
          </a:xfrm>
        </p:grpSpPr>
        <p:sp>
          <p:nvSpPr>
            <p:cNvPr id="4" name="Freeform 4"/>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grpSp>
        <p:nvGrpSpPr>
          <p:cNvPr id="5" name="Group 5"/>
          <p:cNvGrpSpPr/>
          <p:nvPr/>
        </p:nvGrpSpPr>
        <p:grpSpPr>
          <a:xfrm>
            <a:off x="9808357" y="2197527"/>
            <a:ext cx="4975209" cy="6444650"/>
            <a:chOff x="0" y="0"/>
            <a:chExt cx="1153301" cy="1493932"/>
          </a:xfrm>
        </p:grpSpPr>
        <p:sp>
          <p:nvSpPr>
            <p:cNvPr id="6" name="Freeform 6"/>
            <p:cNvSpPr/>
            <p:nvPr/>
          </p:nvSpPr>
          <p:spPr>
            <a:xfrm>
              <a:off x="0" y="0"/>
              <a:ext cx="1153302" cy="1493932"/>
            </a:xfrm>
            <a:custGeom>
              <a:avLst/>
              <a:gdLst/>
              <a:ahLst/>
              <a:cxnLst/>
              <a:rect l="l" t="t" r="r" b="b"/>
              <a:pathLst>
                <a:path w="1153302" h="149393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FFFFFF">
                <a:alpha val="17647"/>
              </a:srgbClr>
            </a:solidFill>
          </p:spPr>
        </p:sp>
      </p:grpSp>
      <p:sp>
        <p:nvSpPr>
          <p:cNvPr id="7" name="Freeform 7"/>
          <p:cNvSpPr/>
          <p:nvPr/>
        </p:nvSpPr>
        <p:spPr>
          <a:xfrm>
            <a:off x="11631605" y="7576184"/>
            <a:ext cx="6581648" cy="6581648"/>
          </a:xfrm>
          <a:custGeom>
            <a:avLst/>
            <a:gdLst/>
            <a:ahLst/>
            <a:cxnLst/>
            <a:rect l="l" t="t" r="r" b="b"/>
            <a:pathLst>
              <a:path w="6581648" h="6581648">
                <a:moveTo>
                  <a:pt x="0" y="0"/>
                </a:moveTo>
                <a:lnTo>
                  <a:pt x="6581648" y="0"/>
                </a:lnTo>
                <a:lnTo>
                  <a:pt x="6581648" y="6581649"/>
                </a:lnTo>
                <a:lnTo>
                  <a:pt x="0" y="658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a:grpSpLocks noChangeAspect="1"/>
          </p:cNvGrpSpPr>
          <p:nvPr/>
        </p:nvGrpSpPr>
        <p:grpSpPr>
          <a:xfrm>
            <a:off x="3849028" y="2670329"/>
            <a:ext cx="4136449" cy="2481869"/>
            <a:chOff x="0" y="0"/>
            <a:chExt cx="6350000" cy="3810000"/>
          </a:xfrm>
        </p:grpSpPr>
        <p:sp>
          <p:nvSpPr>
            <p:cNvPr id="9" name="Freeform 9"/>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5625" b="-5625"/>
              </a:stretch>
            </a:blipFill>
          </p:spPr>
        </p:sp>
      </p:grpSp>
      <p:grpSp>
        <p:nvGrpSpPr>
          <p:cNvPr id="10" name="Group 10"/>
          <p:cNvGrpSpPr>
            <a:grpSpLocks noChangeAspect="1"/>
          </p:cNvGrpSpPr>
          <p:nvPr/>
        </p:nvGrpSpPr>
        <p:grpSpPr>
          <a:xfrm>
            <a:off x="10227737" y="2670329"/>
            <a:ext cx="4136449" cy="2481869"/>
            <a:chOff x="0" y="0"/>
            <a:chExt cx="6350000" cy="3810000"/>
          </a:xfrm>
        </p:grpSpPr>
        <p:sp>
          <p:nvSpPr>
            <p:cNvPr id="11" name="Freeform 11"/>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5609" r="-5609"/>
              </a:stretch>
            </a:blipFill>
          </p:spPr>
        </p:sp>
      </p:grpSp>
      <p:sp>
        <p:nvSpPr>
          <p:cNvPr id="12" name="Freeform 12"/>
          <p:cNvSpPr/>
          <p:nvPr/>
        </p:nvSpPr>
        <p:spPr>
          <a:xfrm rot="-833048">
            <a:off x="-1146001" y="336744"/>
            <a:ext cx="3259809" cy="3721564"/>
          </a:xfrm>
          <a:custGeom>
            <a:avLst/>
            <a:gdLst/>
            <a:ahLst/>
            <a:cxnLst/>
            <a:rect l="l" t="t" r="r" b="b"/>
            <a:pathLst>
              <a:path w="3259809" h="3721564">
                <a:moveTo>
                  <a:pt x="0" y="0"/>
                </a:moveTo>
                <a:lnTo>
                  <a:pt x="3259809" y="0"/>
                </a:lnTo>
                <a:lnTo>
                  <a:pt x="3259809" y="3721565"/>
                </a:lnTo>
                <a:lnTo>
                  <a:pt x="0" y="3721565"/>
                </a:lnTo>
                <a:lnTo>
                  <a:pt x="0" y="0"/>
                </a:lnTo>
                <a:close/>
              </a:path>
            </a:pathLst>
          </a:custGeom>
          <a:blipFill>
            <a:blip r:embed="rId6"/>
            <a:stretch>
              <a:fillRect/>
            </a:stretch>
          </a:blipFill>
        </p:spPr>
      </p:sp>
      <p:sp>
        <p:nvSpPr>
          <p:cNvPr id="13" name="Freeform 13"/>
          <p:cNvSpPr/>
          <p:nvPr/>
        </p:nvSpPr>
        <p:spPr>
          <a:xfrm rot="1185718">
            <a:off x="15838742" y="6538603"/>
            <a:ext cx="3586636" cy="4875862"/>
          </a:xfrm>
          <a:custGeom>
            <a:avLst/>
            <a:gdLst/>
            <a:ahLst/>
            <a:cxnLst/>
            <a:rect l="l" t="t" r="r" b="b"/>
            <a:pathLst>
              <a:path w="3586636" h="4875862">
                <a:moveTo>
                  <a:pt x="0" y="0"/>
                </a:moveTo>
                <a:lnTo>
                  <a:pt x="3586636" y="0"/>
                </a:lnTo>
                <a:lnTo>
                  <a:pt x="3586636" y="4875862"/>
                </a:lnTo>
                <a:lnTo>
                  <a:pt x="0" y="4875862"/>
                </a:lnTo>
                <a:lnTo>
                  <a:pt x="0" y="0"/>
                </a:lnTo>
                <a:close/>
              </a:path>
            </a:pathLst>
          </a:custGeom>
          <a:blipFill>
            <a:blip r:embed="rId7"/>
            <a:stretch>
              <a:fillRect/>
            </a:stretch>
          </a:blipFill>
        </p:spPr>
      </p:sp>
      <p:sp>
        <p:nvSpPr>
          <p:cNvPr id="14" name="AutoShape 14"/>
          <p:cNvSpPr/>
          <p:nvPr/>
        </p:nvSpPr>
        <p:spPr>
          <a:xfrm>
            <a:off x="3849028" y="6743953"/>
            <a:ext cx="4136449" cy="0"/>
          </a:xfrm>
          <a:prstGeom prst="line">
            <a:avLst/>
          </a:prstGeom>
          <a:ln w="19050" cap="flat">
            <a:solidFill>
              <a:srgbClr val="FFFFFF"/>
            </a:solidFill>
            <a:prstDash val="solid"/>
            <a:headEnd type="none" w="sm" len="sm"/>
            <a:tailEnd type="none" w="sm" len="sm"/>
          </a:ln>
        </p:spPr>
      </p:sp>
      <p:sp>
        <p:nvSpPr>
          <p:cNvPr id="15" name="AutoShape 15"/>
          <p:cNvSpPr/>
          <p:nvPr/>
        </p:nvSpPr>
        <p:spPr>
          <a:xfrm>
            <a:off x="10227737" y="6753478"/>
            <a:ext cx="4136449" cy="0"/>
          </a:xfrm>
          <a:prstGeom prst="line">
            <a:avLst/>
          </a:prstGeom>
          <a:ln w="19050" cap="flat">
            <a:solidFill>
              <a:srgbClr val="FFFFFF"/>
            </a:solidFill>
            <a:prstDash val="solid"/>
            <a:headEnd type="none" w="sm" len="sm"/>
            <a:tailEnd type="none" w="sm" len="sm"/>
          </a:ln>
        </p:spPr>
      </p:sp>
      <p:sp>
        <p:nvSpPr>
          <p:cNvPr id="16" name="Freeform 16"/>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3910323" y="1009650"/>
            <a:ext cx="10467355"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SERVICES</a:t>
            </a:r>
          </a:p>
        </p:txBody>
      </p:sp>
      <p:sp>
        <p:nvSpPr>
          <p:cNvPr id="18" name="TextBox 18"/>
          <p:cNvSpPr txBox="1"/>
          <p:nvPr/>
        </p:nvSpPr>
        <p:spPr>
          <a:xfrm>
            <a:off x="3520974" y="7010227"/>
            <a:ext cx="4792559"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Assessing hypothetical scenarios and providing potential outcomes on stock investments.</a:t>
            </a:r>
          </a:p>
        </p:txBody>
      </p:sp>
      <p:sp>
        <p:nvSpPr>
          <p:cNvPr id="19" name="TextBox 19"/>
          <p:cNvSpPr txBox="1"/>
          <p:nvPr/>
        </p:nvSpPr>
        <p:spPr>
          <a:xfrm>
            <a:off x="3844570" y="5661185"/>
            <a:ext cx="4136449"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Scenario Analysis</a:t>
            </a:r>
          </a:p>
        </p:txBody>
      </p:sp>
      <p:sp>
        <p:nvSpPr>
          <p:cNvPr id="20" name="TextBox 20"/>
          <p:cNvSpPr txBox="1"/>
          <p:nvPr/>
        </p:nvSpPr>
        <p:spPr>
          <a:xfrm>
            <a:off x="10007558" y="7010227"/>
            <a:ext cx="4576806" cy="984250"/>
          </a:xfrm>
          <a:prstGeom prst="rect">
            <a:avLst/>
          </a:prstGeom>
        </p:spPr>
        <p:txBody>
          <a:bodyPr lIns="0" tIns="0" rIns="0" bIns="0" rtlCol="0" anchor="t">
            <a:spAutoFit/>
          </a:bodyPr>
          <a:lstStyle/>
          <a:p>
            <a:pPr marL="0" lvl="1" indent="0" algn="ctr">
              <a:lnSpc>
                <a:spcPts val="2600"/>
              </a:lnSpc>
              <a:spcBef>
                <a:spcPct val="0"/>
              </a:spcBef>
            </a:pPr>
            <a:r>
              <a:rPr lang="en-US" sz="2000">
                <a:solidFill>
                  <a:srgbClr val="FFFFFF"/>
                </a:solidFill>
                <a:latin typeface="Cy Grotesk Key"/>
              </a:rPr>
              <a:t>Access to educational materials and tutorials on financial concepts and investment strategies.</a:t>
            </a:r>
          </a:p>
        </p:txBody>
      </p:sp>
      <p:sp>
        <p:nvSpPr>
          <p:cNvPr id="21" name="TextBox 21"/>
          <p:cNvSpPr txBox="1"/>
          <p:nvPr/>
        </p:nvSpPr>
        <p:spPr>
          <a:xfrm>
            <a:off x="10007558" y="5661185"/>
            <a:ext cx="4576806" cy="414655"/>
          </a:xfrm>
          <a:prstGeom prst="rect">
            <a:avLst/>
          </a:prstGeom>
        </p:spPr>
        <p:txBody>
          <a:bodyPr lIns="0" tIns="0" rIns="0" bIns="0" rtlCol="0" anchor="t">
            <a:spAutoFit/>
          </a:bodyPr>
          <a:lstStyle/>
          <a:p>
            <a:pPr algn="ctr">
              <a:lnSpc>
                <a:spcPts val="3380"/>
              </a:lnSpc>
            </a:pPr>
            <a:r>
              <a:rPr lang="en-US" sz="2600">
                <a:solidFill>
                  <a:srgbClr val="FFFFFF"/>
                </a:solidFill>
                <a:latin typeface="Cy Grotesk Wide"/>
              </a:rPr>
              <a:t>Educational Resources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70244" y="1190334"/>
            <a:ext cx="16747512" cy="7600078"/>
            <a:chOff x="0" y="0"/>
            <a:chExt cx="3882235" cy="1761771"/>
          </a:xfrm>
        </p:grpSpPr>
        <p:sp>
          <p:nvSpPr>
            <p:cNvPr id="3" name="Freeform 3"/>
            <p:cNvSpPr/>
            <p:nvPr/>
          </p:nvSpPr>
          <p:spPr>
            <a:xfrm>
              <a:off x="0" y="0"/>
              <a:ext cx="3882235" cy="1761772"/>
            </a:xfrm>
            <a:custGeom>
              <a:avLst/>
              <a:gdLst/>
              <a:ahLst/>
              <a:cxnLst/>
              <a:rect l="l" t="t" r="r" b="b"/>
              <a:pathLst>
                <a:path w="3882235" h="1761772">
                  <a:moveTo>
                    <a:pt x="3757775" y="1761771"/>
                  </a:moveTo>
                  <a:lnTo>
                    <a:pt x="124460" y="1761771"/>
                  </a:lnTo>
                  <a:cubicBezTo>
                    <a:pt x="55880" y="1761771"/>
                    <a:pt x="0" y="1705891"/>
                    <a:pt x="0" y="1637311"/>
                  </a:cubicBezTo>
                  <a:lnTo>
                    <a:pt x="0" y="124460"/>
                  </a:lnTo>
                  <a:cubicBezTo>
                    <a:pt x="0" y="55880"/>
                    <a:pt x="55880" y="0"/>
                    <a:pt x="124460" y="0"/>
                  </a:cubicBezTo>
                  <a:lnTo>
                    <a:pt x="3757775" y="0"/>
                  </a:lnTo>
                  <a:cubicBezTo>
                    <a:pt x="3826355" y="0"/>
                    <a:pt x="3882235" y="55880"/>
                    <a:pt x="3882235" y="124460"/>
                  </a:cubicBezTo>
                  <a:lnTo>
                    <a:pt x="3882235" y="1637311"/>
                  </a:lnTo>
                  <a:cubicBezTo>
                    <a:pt x="3882235" y="1705891"/>
                    <a:pt x="3826355" y="1761772"/>
                    <a:pt x="3757775" y="1761772"/>
                  </a:cubicBezTo>
                  <a:close/>
                </a:path>
              </a:pathLst>
            </a:custGeom>
            <a:solidFill>
              <a:srgbClr val="FFFFFF">
                <a:alpha val="17647"/>
              </a:srgbClr>
            </a:solidFill>
          </p:spPr>
        </p:sp>
      </p:grpSp>
      <p:graphicFrame>
        <p:nvGraphicFramePr>
          <p:cNvPr id="4" name="Table 4"/>
          <p:cNvGraphicFramePr>
            <a:graphicFrameLocks noGrp="1"/>
          </p:cNvGraphicFramePr>
          <p:nvPr/>
        </p:nvGraphicFramePr>
        <p:xfrm>
          <a:off x="1028700" y="1484938"/>
          <a:ext cx="16230600" cy="6946750"/>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1808121">
                <a:tc>
                  <a:txBody>
                    <a:bodyPr/>
                    <a:lstStyle/>
                    <a:p>
                      <a:pPr algn="ctr">
                        <a:lnSpc>
                          <a:spcPts val="5880"/>
                        </a:lnSpc>
                        <a:defRPr/>
                      </a:pPr>
                      <a:r>
                        <a:rPr lang="en-US" sz="4200">
                          <a:solidFill>
                            <a:srgbClr val="FFFFFF"/>
                          </a:solidFill>
                          <a:latin typeface="Cy Grotesk Wide Bold"/>
                        </a:rPr>
                        <a:t>S</a:t>
                      </a:r>
                      <a:endParaRPr lang="en-US" sz="1100"/>
                    </a:p>
                    <a:p>
                      <a:pPr algn="ctr">
                        <a:lnSpc>
                          <a:spcPts val="3359"/>
                        </a:lnSpc>
                      </a:pPr>
                      <a:r>
                        <a:rPr lang="en-US" sz="2400">
                          <a:solidFill>
                            <a:srgbClr val="FFFFFF"/>
                          </a:solidFill>
                          <a:latin typeface="Cy Grotesk Wide"/>
                        </a:rPr>
                        <a:t>(Strengths)</a:t>
                      </a:r>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tc>
                  <a:txBody>
                    <a:bodyPr/>
                    <a:lstStyle/>
                    <a:p>
                      <a:pPr algn="ctr">
                        <a:lnSpc>
                          <a:spcPts val="5880"/>
                        </a:lnSpc>
                        <a:defRPr/>
                      </a:pPr>
                      <a:r>
                        <a:rPr lang="en-US" sz="4200">
                          <a:solidFill>
                            <a:srgbClr val="FFFFFF"/>
                          </a:solidFill>
                          <a:latin typeface="Cy Grotesk Wide Bold"/>
                        </a:rPr>
                        <a:t>W</a:t>
                      </a:r>
                      <a:endParaRPr lang="en-US" sz="1100"/>
                    </a:p>
                    <a:p>
                      <a:pPr algn="ctr">
                        <a:lnSpc>
                          <a:spcPts val="3359"/>
                        </a:lnSpc>
                      </a:pPr>
                      <a:r>
                        <a:rPr lang="en-US" sz="2400">
                          <a:solidFill>
                            <a:srgbClr val="FFFFFF"/>
                          </a:solidFill>
                          <a:latin typeface="Cy Grotesk Wide"/>
                        </a:rPr>
                        <a:t>(Weaknesses)</a:t>
                      </a:r>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tc>
                  <a:txBody>
                    <a:bodyPr/>
                    <a:lstStyle/>
                    <a:p>
                      <a:pPr algn="ctr">
                        <a:lnSpc>
                          <a:spcPts val="5880"/>
                        </a:lnSpc>
                        <a:defRPr/>
                      </a:pPr>
                      <a:r>
                        <a:rPr lang="en-US" sz="4200">
                          <a:solidFill>
                            <a:srgbClr val="FFFFFF"/>
                          </a:solidFill>
                          <a:latin typeface="Cy Grotesk Wide Bold"/>
                        </a:rPr>
                        <a:t>O</a:t>
                      </a:r>
                      <a:endParaRPr lang="en-US" sz="1100"/>
                    </a:p>
                    <a:p>
                      <a:pPr algn="ctr">
                        <a:lnSpc>
                          <a:spcPts val="3359"/>
                        </a:lnSpc>
                      </a:pPr>
                      <a:r>
                        <a:rPr lang="en-US" sz="2400">
                          <a:solidFill>
                            <a:srgbClr val="FFFFFF"/>
                          </a:solidFill>
                          <a:latin typeface="Cy Grotesk Wide"/>
                        </a:rPr>
                        <a:t>(Opportunities)</a:t>
                      </a:r>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tc>
                  <a:txBody>
                    <a:bodyPr/>
                    <a:lstStyle/>
                    <a:p>
                      <a:pPr algn="ctr">
                        <a:lnSpc>
                          <a:spcPts val="5880"/>
                        </a:lnSpc>
                        <a:defRPr/>
                      </a:pPr>
                      <a:r>
                        <a:rPr lang="en-US" sz="4200">
                          <a:solidFill>
                            <a:srgbClr val="FFFFFF"/>
                          </a:solidFill>
                          <a:latin typeface="Cy Grotesk Wide Bold"/>
                        </a:rPr>
                        <a:t>T</a:t>
                      </a:r>
                      <a:endParaRPr lang="en-US" sz="1100"/>
                    </a:p>
                    <a:p>
                      <a:pPr algn="ctr">
                        <a:lnSpc>
                          <a:spcPts val="3359"/>
                        </a:lnSpc>
                      </a:pPr>
                      <a:r>
                        <a:rPr lang="en-US" sz="2400">
                          <a:solidFill>
                            <a:srgbClr val="FFFFFF"/>
                          </a:solidFill>
                          <a:latin typeface="Cy Grotesk Wide"/>
                        </a:rPr>
                        <a:t>(Threats)</a:t>
                      </a:r>
                    </a:p>
                  </a:txBody>
                  <a:tcPr marL="190500" marR="190500" marT="190500" marB="190500" anchor="ctr">
                    <a:lnL w="1905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extLst>
                  <a:ext uri="{0D108BD9-81ED-4DB2-BD59-A6C34878D82A}">
                    <a16:rowId xmlns:a16="http://schemas.microsoft.com/office/drawing/2014/main" val="10000"/>
                  </a:ext>
                </a:extLst>
              </a:tr>
              <a:tr h="5138630">
                <a:tc>
                  <a:txBody>
                    <a:bodyPr/>
                    <a:lstStyle/>
                    <a:p>
                      <a:pPr marL="431802" lvl="1" indent="-215901" algn="l">
                        <a:lnSpc>
                          <a:spcPts val="2800"/>
                        </a:lnSpc>
                        <a:buFont typeface="Arial"/>
                        <a:buChar char="•"/>
                        <a:defRPr/>
                      </a:pPr>
                      <a:r>
                        <a:rPr lang="en-US" sz="2000">
                          <a:solidFill>
                            <a:srgbClr val="FFFFFF"/>
                          </a:solidFill>
                          <a:latin typeface="Cy Grotesk Wide"/>
                        </a:rPr>
                        <a:t>Advanced AI Technology</a:t>
                      </a:r>
                      <a:endParaRPr lang="en-US" sz="1100"/>
                    </a:p>
                    <a:p>
                      <a:pPr marL="431802" lvl="1" indent="-215901">
                        <a:lnSpc>
                          <a:spcPts val="2800"/>
                        </a:lnSpc>
                        <a:buFont typeface="Arial"/>
                        <a:buChar char="•"/>
                      </a:pPr>
                      <a:r>
                        <a:rPr lang="en-US" sz="2000">
                          <a:solidFill>
                            <a:srgbClr val="FFFFFF"/>
                          </a:solidFill>
                          <a:latin typeface="Cy Grotesk Wide"/>
                        </a:rPr>
                        <a:t>Personalized Recommendations</a:t>
                      </a:r>
                    </a:p>
                    <a:p>
                      <a:pPr marL="431802" lvl="1" indent="-215901">
                        <a:lnSpc>
                          <a:spcPts val="2800"/>
                        </a:lnSpc>
                        <a:buFont typeface="Arial"/>
                        <a:buChar char="•"/>
                      </a:pPr>
                      <a:r>
                        <a:rPr lang="en-US" sz="2000">
                          <a:solidFill>
                            <a:srgbClr val="FFFFFF"/>
                          </a:solidFill>
                          <a:latin typeface="Cy Grotesk Wide"/>
                        </a:rPr>
                        <a:t>Multilingual Chat Support</a:t>
                      </a:r>
                    </a:p>
                    <a:p>
                      <a:pPr marL="431802" lvl="1" indent="-215901">
                        <a:lnSpc>
                          <a:spcPts val="2800"/>
                        </a:lnSpc>
                        <a:buFont typeface="Arial"/>
                        <a:buChar char="•"/>
                      </a:pPr>
                      <a:r>
                        <a:rPr lang="en-US" sz="2000">
                          <a:solidFill>
                            <a:srgbClr val="FFFFFF"/>
                          </a:solidFill>
                          <a:latin typeface="Cy Grotesk Wide"/>
                        </a:rPr>
                        <a:t>Real-time Updates</a:t>
                      </a:r>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431802" lvl="1" indent="-215901" algn="l">
                        <a:lnSpc>
                          <a:spcPts val="2800"/>
                        </a:lnSpc>
                        <a:buFont typeface="Arial"/>
                        <a:buChar char="•"/>
                        <a:defRPr/>
                      </a:pPr>
                      <a:r>
                        <a:rPr lang="en-US" sz="2000">
                          <a:solidFill>
                            <a:srgbClr val="FFFFFF"/>
                          </a:solidFill>
                          <a:latin typeface="Cy Grotesk Wide"/>
                        </a:rPr>
                        <a:t>Data Accuracy</a:t>
                      </a:r>
                      <a:endParaRPr lang="en-US" sz="1100"/>
                    </a:p>
                    <a:p>
                      <a:pPr marL="431802" lvl="1" indent="-215901">
                        <a:lnSpc>
                          <a:spcPts val="2800"/>
                        </a:lnSpc>
                        <a:buFont typeface="Arial"/>
                        <a:buChar char="•"/>
                      </a:pPr>
                      <a:r>
                        <a:rPr lang="en-US" sz="2000">
                          <a:solidFill>
                            <a:srgbClr val="FFFFFF"/>
                          </a:solidFill>
                          <a:latin typeface="Cy Grotesk Wide"/>
                        </a:rPr>
                        <a:t>Language Processing Limitations</a:t>
                      </a:r>
                    </a:p>
                    <a:p>
                      <a:pPr marL="431802" lvl="1" indent="-215901">
                        <a:lnSpc>
                          <a:spcPts val="2800"/>
                        </a:lnSpc>
                        <a:buFont typeface="Arial"/>
                        <a:buChar char="•"/>
                      </a:pPr>
                      <a:r>
                        <a:rPr lang="en-US" sz="2000">
                          <a:solidFill>
                            <a:srgbClr val="FFFFFF"/>
                          </a:solidFill>
                          <a:latin typeface="Cy Grotesk Wide"/>
                        </a:rPr>
                        <a:t>User Trust Building</a:t>
                      </a:r>
                    </a:p>
                    <a:p>
                      <a:pPr marL="431802" lvl="1" indent="-215901">
                        <a:lnSpc>
                          <a:spcPts val="2800"/>
                        </a:lnSpc>
                        <a:buFont typeface="Arial"/>
                        <a:buChar char="•"/>
                      </a:pPr>
                      <a:r>
                        <a:rPr lang="en-US" sz="2000">
                          <a:solidFill>
                            <a:srgbClr val="FFFFFF"/>
                          </a:solidFill>
                          <a:latin typeface="Cy Grotesk Wide"/>
                        </a:rPr>
                        <a:t>Market Volatility Impact</a:t>
                      </a:r>
                    </a:p>
                    <a:p>
                      <a:pPr marL="431802" lvl="1" indent="-215901">
                        <a:lnSpc>
                          <a:spcPts val="2800"/>
                        </a:lnSpc>
                        <a:buFont typeface="Arial"/>
                        <a:buChar char="•"/>
                      </a:pPr>
                      <a:r>
                        <a:rPr lang="en-US" sz="2000">
                          <a:solidFill>
                            <a:srgbClr val="FFFFFF"/>
                          </a:solidFill>
                          <a:latin typeface="Cy Grotesk Wide"/>
                        </a:rPr>
                        <a:t>Competitive Landscape Challenges</a:t>
                      </a:r>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431802" lvl="1" indent="-215901" algn="l">
                        <a:lnSpc>
                          <a:spcPts val="2800"/>
                        </a:lnSpc>
                        <a:buFont typeface="Arial"/>
                        <a:buChar char="•"/>
                        <a:defRPr/>
                      </a:pPr>
                      <a:r>
                        <a:rPr lang="en-US" sz="2000">
                          <a:solidFill>
                            <a:srgbClr val="FFFFFF"/>
                          </a:solidFill>
                          <a:latin typeface="Cy Grotesk Wide"/>
                        </a:rPr>
                        <a:t>Global Expansion</a:t>
                      </a:r>
                      <a:endParaRPr lang="en-US" sz="1100"/>
                    </a:p>
                    <a:p>
                      <a:pPr marL="431802" lvl="1" indent="-215901">
                        <a:lnSpc>
                          <a:spcPts val="2800"/>
                        </a:lnSpc>
                        <a:buFont typeface="Arial"/>
                        <a:buChar char="•"/>
                      </a:pPr>
                      <a:r>
                        <a:rPr lang="en-US" sz="2000">
                          <a:solidFill>
                            <a:srgbClr val="FFFFFF"/>
                          </a:solidFill>
                          <a:latin typeface="Cy Grotesk Wide"/>
                        </a:rPr>
                        <a:t>Partnerships</a:t>
                      </a:r>
                    </a:p>
                    <a:p>
                      <a:pPr marL="431802" lvl="1" indent="-215901">
                        <a:lnSpc>
                          <a:spcPts val="2800"/>
                        </a:lnSpc>
                        <a:buFont typeface="Arial"/>
                        <a:buChar char="•"/>
                      </a:pPr>
                      <a:r>
                        <a:rPr lang="en-US" sz="2000">
                          <a:solidFill>
                            <a:srgbClr val="FFFFFF"/>
                          </a:solidFill>
                          <a:latin typeface="Cy Grotesk Wide"/>
                        </a:rPr>
                        <a:t>Technological Advancements</a:t>
                      </a:r>
                    </a:p>
                    <a:p>
                      <a:pPr marL="431802" lvl="1" indent="-215901">
                        <a:lnSpc>
                          <a:spcPts val="2800"/>
                        </a:lnSpc>
                        <a:buFont typeface="Arial"/>
                        <a:buChar char="•"/>
                      </a:pPr>
                      <a:r>
                        <a:rPr lang="en-US" sz="2000">
                          <a:solidFill>
                            <a:srgbClr val="FFFFFF"/>
                          </a:solidFill>
                          <a:latin typeface="Cy Grotesk Wide"/>
                        </a:rPr>
                        <a:t>Regulatory Changes</a:t>
                      </a:r>
                    </a:p>
                    <a:p>
                      <a:pPr marL="431802" lvl="1" indent="-215901">
                        <a:lnSpc>
                          <a:spcPts val="2800"/>
                        </a:lnSpc>
                        <a:buFont typeface="Arial"/>
                        <a:buChar char="•"/>
                      </a:pPr>
                      <a:r>
                        <a:rPr lang="en-US" sz="2000">
                          <a:solidFill>
                            <a:srgbClr val="FFFFFF"/>
                          </a:solidFill>
                          <a:latin typeface="Cy Grotesk Wide"/>
                        </a:rPr>
                        <a:t>Diversification</a:t>
                      </a:r>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431802" lvl="1" indent="-215901" algn="l">
                        <a:lnSpc>
                          <a:spcPts val="2800"/>
                        </a:lnSpc>
                        <a:buFont typeface="Arial"/>
                        <a:buChar char="•"/>
                        <a:defRPr/>
                      </a:pPr>
                      <a:r>
                        <a:rPr lang="en-US" sz="2000">
                          <a:solidFill>
                            <a:srgbClr val="FFFFFF"/>
                          </a:solidFill>
                          <a:latin typeface="Cy Grotesk Wide"/>
                        </a:rPr>
                        <a:t>Security Risks</a:t>
                      </a:r>
                      <a:endParaRPr lang="en-US" sz="1100"/>
                    </a:p>
                    <a:p>
                      <a:pPr marL="431802" lvl="1" indent="-215901">
                        <a:lnSpc>
                          <a:spcPts val="2800"/>
                        </a:lnSpc>
                        <a:buFont typeface="Arial"/>
                        <a:buChar char="•"/>
                      </a:pPr>
                      <a:r>
                        <a:rPr lang="en-US" sz="2000">
                          <a:solidFill>
                            <a:srgbClr val="FFFFFF"/>
                          </a:solidFill>
                          <a:latin typeface="Cy Grotesk Wide"/>
                        </a:rPr>
                        <a:t>Legal Compliance</a:t>
                      </a:r>
                    </a:p>
                    <a:p>
                      <a:pPr marL="431802" lvl="1" indent="-215901">
                        <a:lnSpc>
                          <a:spcPts val="2800"/>
                        </a:lnSpc>
                        <a:buFont typeface="Arial"/>
                        <a:buChar char="•"/>
                      </a:pPr>
                      <a:r>
                        <a:rPr lang="en-US" sz="2000">
                          <a:solidFill>
                            <a:srgbClr val="FFFFFF"/>
                          </a:solidFill>
                          <a:latin typeface="Cy Grotesk Wide"/>
                        </a:rPr>
                        <a:t>Economic Instability</a:t>
                      </a:r>
                    </a:p>
                    <a:p>
                      <a:pPr marL="431802" lvl="1" indent="-215901">
                        <a:lnSpc>
                          <a:spcPts val="2800"/>
                        </a:lnSpc>
                        <a:buFont typeface="Arial"/>
                        <a:buChar char="•"/>
                      </a:pPr>
                      <a:r>
                        <a:rPr lang="en-US" sz="2000">
                          <a:solidFill>
                            <a:srgbClr val="FFFFFF"/>
                          </a:solidFill>
                          <a:latin typeface="Cy Grotesk Wide"/>
                        </a:rPr>
                        <a:t>Technological Disruption</a:t>
                      </a:r>
                    </a:p>
                    <a:p>
                      <a:pPr marL="431802" lvl="1" indent="-215901">
                        <a:lnSpc>
                          <a:spcPts val="2800"/>
                        </a:lnSpc>
                        <a:buFont typeface="Arial"/>
                        <a:buChar char="•"/>
                      </a:pPr>
                      <a:r>
                        <a:rPr lang="en-US" sz="2000">
                          <a:solidFill>
                            <a:srgbClr val="FFFFFF"/>
                          </a:solidFill>
                          <a:latin typeface="Cy Grotesk Wide"/>
                        </a:rPr>
                        <a:t>User Resistance</a:t>
                      </a:r>
                    </a:p>
                  </a:txBody>
                  <a:tcPr marL="190500" marR="190500" marT="190500" marB="190500" anchor="ctr">
                    <a:lnL w="1905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Freeform 5"/>
          <p:cNvSpPr/>
          <p:nvPr/>
        </p:nvSpPr>
        <p:spPr>
          <a:xfrm rot="630178">
            <a:off x="3205168" y="7913085"/>
            <a:ext cx="3766529" cy="1445406"/>
          </a:xfrm>
          <a:custGeom>
            <a:avLst/>
            <a:gdLst/>
            <a:ahLst/>
            <a:cxnLst/>
            <a:rect l="l" t="t" r="r" b="b"/>
            <a:pathLst>
              <a:path w="3766529" h="1445406">
                <a:moveTo>
                  <a:pt x="0" y="0"/>
                </a:moveTo>
                <a:lnTo>
                  <a:pt x="3766529" y="0"/>
                </a:lnTo>
                <a:lnTo>
                  <a:pt x="3766529" y="1445406"/>
                </a:lnTo>
                <a:lnTo>
                  <a:pt x="0" y="1445406"/>
                </a:lnTo>
                <a:lnTo>
                  <a:pt x="0" y="0"/>
                </a:lnTo>
                <a:close/>
              </a:path>
            </a:pathLst>
          </a:custGeom>
          <a:blipFill>
            <a:blip r:embed="rId2"/>
            <a:stretch>
              <a:fillRect/>
            </a:stretch>
          </a:blipFill>
        </p:spPr>
      </p:sp>
      <p:sp>
        <p:nvSpPr>
          <p:cNvPr id="6" name="Freeform 6"/>
          <p:cNvSpPr/>
          <p:nvPr/>
        </p:nvSpPr>
        <p:spPr>
          <a:xfrm rot="-5576848">
            <a:off x="12019692" y="-420703"/>
            <a:ext cx="2079531" cy="1958628"/>
          </a:xfrm>
          <a:custGeom>
            <a:avLst/>
            <a:gdLst/>
            <a:ahLst/>
            <a:cxnLst/>
            <a:rect l="l" t="t" r="r" b="b"/>
            <a:pathLst>
              <a:path w="2079531" h="1958628">
                <a:moveTo>
                  <a:pt x="0" y="0"/>
                </a:moveTo>
                <a:lnTo>
                  <a:pt x="2079531" y="0"/>
                </a:lnTo>
                <a:lnTo>
                  <a:pt x="2079531" y="1958628"/>
                </a:lnTo>
                <a:lnTo>
                  <a:pt x="0" y="1958628"/>
                </a:lnTo>
                <a:lnTo>
                  <a:pt x="0" y="0"/>
                </a:lnTo>
                <a:close/>
              </a:path>
            </a:pathLst>
          </a:custGeom>
          <a:blipFill>
            <a:blip r:embed="rId3"/>
            <a:stretch>
              <a:fillRect/>
            </a:stretch>
          </a:blipFill>
        </p:spPr>
      </p:sp>
      <p:sp>
        <p:nvSpPr>
          <p:cNvPr id="7" name="Freeform 7"/>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94469" y="5941555"/>
            <a:ext cx="7975454" cy="7975454"/>
          </a:xfrm>
          <a:custGeom>
            <a:avLst/>
            <a:gdLst/>
            <a:ahLst/>
            <a:cxnLst/>
            <a:rect l="l" t="t" r="r" b="b"/>
            <a:pathLst>
              <a:path w="7975454" h="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67299" y="-4442464"/>
            <a:ext cx="9006914" cy="9006914"/>
          </a:xfrm>
          <a:custGeom>
            <a:avLst/>
            <a:gdLst/>
            <a:ahLst/>
            <a:cxnLst/>
            <a:rect l="l" t="t" r="r" b="b"/>
            <a:pathLst>
              <a:path w="9006914" h="9006914">
                <a:moveTo>
                  <a:pt x="0" y="0"/>
                </a:moveTo>
                <a:lnTo>
                  <a:pt x="9006914" y="0"/>
                </a:lnTo>
                <a:lnTo>
                  <a:pt x="9006914" y="9006914"/>
                </a:lnTo>
                <a:lnTo>
                  <a:pt x="0" y="9006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805174" y="772426"/>
            <a:ext cx="12677652"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UI INTERFACE</a:t>
            </a:r>
          </a:p>
        </p:txBody>
      </p:sp>
      <p:sp>
        <p:nvSpPr>
          <p:cNvPr id="5" name="Freeform 5"/>
          <p:cNvSpPr/>
          <p:nvPr/>
        </p:nvSpPr>
        <p:spPr>
          <a:xfrm rot="-2700000">
            <a:off x="15497286" y="532860"/>
            <a:ext cx="2150834" cy="1553978"/>
          </a:xfrm>
          <a:custGeom>
            <a:avLst/>
            <a:gdLst/>
            <a:ahLst/>
            <a:cxnLst/>
            <a:rect l="l" t="t" r="r" b="b"/>
            <a:pathLst>
              <a:path w="2150834" h="1553978">
                <a:moveTo>
                  <a:pt x="0" y="0"/>
                </a:moveTo>
                <a:lnTo>
                  <a:pt x="2150834" y="0"/>
                </a:lnTo>
                <a:lnTo>
                  <a:pt x="2150834" y="1553977"/>
                </a:lnTo>
                <a:lnTo>
                  <a:pt x="0" y="1553977"/>
                </a:lnTo>
                <a:lnTo>
                  <a:pt x="0" y="0"/>
                </a:lnTo>
                <a:close/>
              </a:path>
            </a:pathLst>
          </a:custGeom>
          <a:blipFill>
            <a:blip r:embed="rId4"/>
            <a:stretch>
              <a:fillRect/>
            </a:stretch>
          </a:blipFill>
        </p:spPr>
      </p:sp>
      <p:sp>
        <p:nvSpPr>
          <p:cNvPr id="6" name="Freeform 6"/>
          <p:cNvSpPr/>
          <p:nvPr/>
        </p:nvSpPr>
        <p:spPr>
          <a:xfrm rot="-902302">
            <a:off x="531449" y="8028152"/>
            <a:ext cx="2095641" cy="2461840"/>
          </a:xfrm>
          <a:custGeom>
            <a:avLst/>
            <a:gdLst/>
            <a:ahLst/>
            <a:cxnLst/>
            <a:rect l="l" t="t" r="r" b="b"/>
            <a:pathLst>
              <a:path w="2095641" h="2461840">
                <a:moveTo>
                  <a:pt x="0" y="0"/>
                </a:moveTo>
                <a:lnTo>
                  <a:pt x="2095641" y="0"/>
                </a:lnTo>
                <a:lnTo>
                  <a:pt x="2095641" y="2461840"/>
                </a:lnTo>
                <a:lnTo>
                  <a:pt x="0" y="2461840"/>
                </a:lnTo>
                <a:lnTo>
                  <a:pt x="0" y="0"/>
                </a:lnTo>
                <a:close/>
              </a:path>
            </a:pathLst>
          </a:custGeom>
          <a:blipFill>
            <a:blip r:embed="rId5"/>
            <a:stretch>
              <a:fillRect/>
            </a:stretch>
          </a:blipFill>
        </p:spPr>
      </p:sp>
      <p:sp>
        <p:nvSpPr>
          <p:cNvPr id="7" name="Freeform 7"/>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844999" y="2427486"/>
            <a:ext cx="3034701" cy="6577537"/>
          </a:xfrm>
          <a:custGeom>
            <a:avLst/>
            <a:gdLst/>
            <a:ahLst/>
            <a:cxnLst/>
            <a:rect l="l" t="t" r="r" b="b"/>
            <a:pathLst>
              <a:path w="3034701" h="6577537">
                <a:moveTo>
                  <a:pt x="0" y="0"/>
                </a:moveTo>
                <a:lnTo>
                  <a:pt x="3034700" y="0"/>
                </a:lnTo>
                <a:lnTo>
                  <a:pt x="3034700" y="6577538"/>
                </a:lnTo>
                <a:lnTo>
                  <a:pt x="0" y="6577538"/>
                </a:lnTo>
                <a:lnTo>
                  <a:pt x="0" y="0"/>
                </a:lnTo>
                <a:close/>
              </a:path>
            </a:pathLst>
          </a:custGeom>
          <a:blipFill>
            <a:blip r:embed="rId8"/>
            <a:stretch>
              <a:fillRect/>
            </a:stretch>
          </a:blipFill>
        </p:spPr>
      </p:sp>
      <p:sp>
        <p:nvSpPr>
          <p:cNvPr id="9" name="Freeform 9"/>
          <p:cNvSpPr/>
          <p:nvPr/>
        </p:nvSpPr>
        <p:spPr>
          <a:xfrm>
            <a:off x="7436167" y="2429064"/>
            <a:ext cx="3037232" cy="6575960"/>
          </a:xfrm>
          <a:custGeom>
            <a:avLst/>
            <a:gdLst/>
            <a:ahLst/>
            <a:cxnLst/>
            <a:rect l="l" t="t" r="r" b="b"/>
            <a:pathLst>
              <a:path w="3037232" h="6575960">
                <a:moveTo>
                  <a:pt x="0" y="0"/>
                </a:moveTo>
                <a:lnTo>
                  <a:pt x="3037232" y="0"/>
                </a:lnTo>
                <a:lnTo>
                  <a:pt x="3037232" y="6575960"/>
                </a:lnTo>
                <a:lnTo>
                  <a:pt x="0" y="6575960"/>
                </a:lnTo>
                <a:lnTo>
                  <a:pt x="0" y="0"/>
                </a:lnTo>
                <a:close/>
              </a:path>
            </a:pathLst>
          </a:custGeom>
          <a:blipFill>
            <a:blip r:embed="rId9"/>
            <a:stretch>
              <a:fillRect/>
            </a:stretch>
          </a:blipFill>
        </p:spPr>
      </p:sp>
      <p:sp>
        <p:nvSpPr>
          <p:cNvPr id="10" name="Freeform 10"/>
          <p:cNvSpPr/>
          <p:nvPr/>
        </p:nvSpPr>
        <p:spPr>
          <a:xfrm>
            <a:off x="2910586" y="2429064"/>
            <a:ext cx="3150828" cy="6829236"/>
          </a:xfrm>
          <a:custGeom>
            <a:avLst/>
            <a:gdLst/>
            <a:ahLst/>
            <a:cxnLst/>
            <a:rect l="l" t="t" r="r" b="b"/>
            <a:pathLst>
              <a:path w="3150828" h="6829236">
                <a:moveTo>
                  <a:pt x="0" y="0"/>
                </a:moveTo>
                <a:lnTo>
                  <a:pt x="3150828" y="0"/>
                </a:lnTo>
                <a:lnTo>
                  <a:pt x="3150828" y="6829236"/>
                </a:lnTo>
                <a:lnTo>
                  <a:pt x="0" y="6829236"/>
                </a:lnTo>
                <a:lnTo>
                  <a:pt x="0" y="0"/>
                </a:lnTo>
                <a:close/>
              </a:path>
            </a:pathLst>
          </a:custGeom>
          <a:blipFill>
            <a:blip r:embed="rId10"/>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591017" y="6161277"/>
            <a:ext cx="7975454" cy="7975454"/>
          </a:xfrm>
          <a:custGeom>
            <a:avLst/>
            <a:gdLst/>
            <a:ahLst/>
            <a:cxnLst/>
            <a:rect l="l" t="t" r="r" b="b"/>
            <a:pathLst>
              <a:path w="7975454" h="7975454">
                <a:moveTo>
                  <a:pt x="0" y="0"/>
                </a:moveTo>
                <a:lnTo>
                  <a:pt x="7975454" y="0"/>
                </a:lnTo>
                <a:lnTo>
                  <a:pt x="7975454" y="7975453"/>
                </a:lnTo>
                <a:lnTo>
                  <a:pt x="0" y="7975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7631" y="-4251787"/>
            <a:ext cx="9006914" cy="9006914"/>
          </a:xfrm>
          <a:custGeom>
            <a:avLst/>
            <a:gdLst/>
            <a:ahLst/>
            <a:cxnLst/>
            <a:rect l="l" t="t" r="r" b="b"/>
            <a:pathLst>
              <a:path w="9006914" h="9006914">
                <a:moveTo>
                  <a:pt x="0" y="0"/>
                </a:moveTo>
                <a:lnTo>
                  <a:pt x="9006914" y="0"/>
                </a:lnTo>
                <a:lnTo>
                  <a:pt x="9006914" y="9006914"/>
                </a:lnTo>
                <a:lnTo>
                  <a:pt x="0" y="9006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805174" y="772426"/>
            <a:ext cx="12677652" cy="933450"/>
          </a:xfrm>
          <a:prstGeom prst="rect">
            <a:avLst/>
          </a:prstGeom>
        </p:spPr>
        <p:txBody>
          <a:bodyPr lIns="0" tIns="0" rIns="0" bIns="0" rtlCol="0" anchor="t">
            <a:spAutoFit/>
          </a:bodyPr>
          <a:lstStyle/>
          <a:p>
            <a:pPr algn="ctr">
              <a:lnSpc>
                <a:spcPts val="7200"/>
              </a:lnSpc>
            </a:pPr>
            <a:r>
              <a:rPr lang="en-US" sz="6000">
                <a:solidFill>
                  <a:srgbClr val="FFFFFF"/>
                </a:solidFill>
                <a:latin typeface="Cy Grotesk Wide"/>
              </a:rPr>
              <a:t>UI INTERFACE</a:t>
            </a:r>
          </a:p>
        </p:txBody>
      </p:sp>
      <p:sp>
        <p:nvSpPr>
          <p:cNvPr id="5" name="Freeform 5"/>
          <p:cNvSpPr/>
          <p:nvPr/>
        </p:nvSpPr>
        <p:spPr>
          <a:xfrm>
            <a:off x="272467" y="251670"/>
            <a:ext cx="1512467" cy="777030"/>
          </a:xfrm>
          <a:custGeom>
            <a:avLst/>
            <a:gdLst/>
            <a:ahLst/>
            <a:cxnLst/>
            <a:rect l="l" t="t" r="r" b="b"/>
            <a:pathLst>
              <a:path w="1512467" h="777030">
                <a:moveTo>
                  <a:pt x="0" y="0"/>
                </a:moveTo>
                <a:lnTo>
                  <a:pt x="1512466" y="0"/>
                </a:lnTo>
                <a:lnTo>
                  <a:pt x="1512466" y="777030"/>
                </a:lnTo>
                <a:lnTo>
                  <a:pt x="0" y="777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578744" y="7530126"/>
            <a:ext cx="2501194" cy="2341118"/>
          </a:xfrm>
          <a:custGeom>
            <a:avLst/>
            <a:gdLst/>
            <a:ahLst/>
            <a:cxnLst/>
            <a:rect l="l" t="t" r="r" b="b"/>
            <a:pathLst>
              <a:path w="2501194" h="2341118">
                <a:moveTo>
                  <a:pt x="0" y="0"/>
                </a:moveTo>
                <a:lnTo>
                  <a:pt x="2501194" y="0"/>
                </a:lnTo>
                <a:lnTo>
                  <a:pt x="2501194" y="2341118"/>
                </a:lnTo>
                <a:lnTo>
                  <a:pt x="0" y="2341118"/>
                </a:lnTo>
                <a:lnTo>
                  <a:pt x="0" y="0"/>
                </a:lnTo>
                <a:close/>
              </a:path>
            </a:pathLst>
          </a:custGeom>
          <a:blipFill>
            <a:blip r:embed="rId6"/>
            <a:stretch>
              <a:fillRect/>
            </a:stretch>
          </a:blipFill>
        </p:spPr>
      </p:sp>
      <p:sp>
        <p:nvSpPr>
          <p:cNvPr id="7" name="Freeform 7"/>
          <p:cNvSpPr/>
          <p:nvPr/>
        </p:nvSpPr>
        <p:spPr>
          <a:xfrm>
            <a:off x="2616591" y="-717006"/>
            <a:ext cx="1938763" cy="1937352"/>
          </a:xfrm>
          <a:custGeom>
            <a:avLst/>
            <a:gdLst/>
            <a:ahLst/>
            <a:cxnLst/>
            <a:rect l="l" t="t" r="r" b="b"/>
            <a:pathLst>
              <a:path w="1938763" h="1937352">
                <a:moveTo>
                  <a:pt x="0" y="0"/>
                </a:moveTo>
                <a:lnTo>
                  <a:pt x="1938763" y="0"/>
                </a:lnTo>
                <a:lnTo>
                  <a:pt x="1938763" y="1937352"/>
                </a:lnTo>
                <a:lnTo>
                  <a:pt x="0" y="1937352"/>
                </a:lnTo>
                <a:lnTo>
                  <a:pt x="0" y="0"/>
                </a:lnTo>
                <a:close/>
              </a:path>
            </a:pathLst>
          </a:custGeom>
          <a:blipFill>
            <a:blip r:embed="rId7"/>
            <a:stretch>
              <a:fillRect/>
            </a:stretch>
          </a:blipFill>
        </p:spPr>
      </p:sp>
      <p:sp>
        <p:nvSpPr>
          <p:cNvPr id="8" name="Freeform 8"/>
          <p:cNvSpPr/>
          <p:nvPr/>
        </p:nvSpPr>
        <p:spPr>
          <a:xfrm>
            <a:off x="9325766" y="2641546"/>
            <a:ext cx="7933534" cy="5642726"/>
          </a:xfrm>
          <a:custGeom>
            <a:avLst/>
            <a:gdLst/>
            <a:ahLst/>
            <a:cxnLst/>
            <a:rect l="l" t="t" r="r" b="b"/>
            <a:pathLst>
              <a:path w="7933534" h="5642726">
                <a:moveTo>
                  <a:pt x="0" y="0"/>
                </a:moveTo>
                <a:lnTo>
                  <a:pt x="7933534" y="0"/>
                </a:lnTo>
                <a:lnTo>
                  <a:pt x="7933534" y="5642726"/>
                </a:lnTo>
                <a:lnTo>
                  <a:pt x="0" y="5642726"/>
                </a:lnTo>
                <a:lnTo>
                  <a:pt x="0" y="0"/>
                </a:lnTo>
                <a:close/>
              </a:path>
            </a:pathLst>
          </a:custGeom>
          <a:blipFill>
            <a:blip r:embed="rId8"/>
            <a:stretch>
              <a:fillRect/>
            </a:stretch>
          </a:blipFill>
        </p:spPr>
      </p:sp>
      <p:sp>
        <p:nvSpPr>
          <p:cNvPr id="9" name="Freeform 9"/>
          <p:cNvSpPr/>
          <p:nvPr/>
        </p:nvSpPr>
        <p:spPr>
          <a:xfrm>
            <a:off x="922049" y="2708174"/>
            <a:ext cx="7839856" cy="5576097"/>
          </a:xfrm>
          <a:custGeom>
            <a:avLst/>
            <a:gdLst/>
            <a:ahLst/>
            <a:cxnLst/>
            <a:rect l="l" t="t" r="r" b="b"/>
            <a:pathLst>
              <a:path w="7839856" h="5576097">
                <a:moveTo>
                  <a:pt x="0" y="0"/>
                </a:moveTo>
                <a:lnTo>
                  <a:pt x="7839856" y="0"/>
                </a:lnTo>
                <a:lnTo>
                  <a:pt x="7839856" y="5576098"/>
                </a:lnTo>
                <a:lnTo>
                  <a:pt x="0" y="5576098"/>
                </a:lnTo>
                <a:lnTo>
                  <a:pt x="0" y="0"/>
                </a:lnTo>
                <a:close/>
              </a:path>
            </a:pathLst>
          </a:custGeom>
          <a:blipFill>
            <a:blip r:embed="rId9"/>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577</Words>
  <Application>Microsoft Office PowerPoint</Application>
  <PresentationFormat>Custom</PresentationFormat>
  <Paragraphs>92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Cy Grotesk Key</vt:lpstr>
      <vt:lpstr>Arial</vt:lpstr>
      <vt:lpstr>Cy Grotesk Key Bold</vt:lpstr>
      <vt:lpstr>DM Sans</vt:lpstr>
      <vt:lpstr>Cy Grotesk Wide</vt:lpstr>
      <vt:lpstr>Cy Grotesk Wide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ROOKIETECHIES FINTECH</dc:title>
  <cp:lastModifiedBy>Harsh Dhiman</cp:lastModifiedBy>
  <cp:revision>2</cp:revision>
  <dcterms:created xsi:type="dcterms:W3CDTF">2006-08-16T00:00:00Z</dcterms:created>
  <dcterms:modified xsi:type="dcterms:W3CDTF">2024-03-16T23:58:37Z</dcterms:modified>
  <dc:identifier>DAF-Mi5sUEo</dc:identifier>
</cp:coreProperties>
</file>